
<file path=[Content_Types].xml><?xml version="1.0" encoding="utf-8"?>
<Types xmlns="http://schemas.openxmlformats.org/package/2006/content-types">
  <Default ContentType="application/xml" Extension="xml"/>
  <Default ContentType="application/vnd.openxmlformats-package.relationships+xml" Extension="rels"/>
  <Default ContentType="image/jpg" Extension="jpeg"/>
  <Default ContentType="image/png" Extension="png"/>
  <Default ContentType="image/bmp" Extension="bmp"/>
  <Default ContentType="image/gif" Extension="gif"/>
  <Default ContentType="image/tif" Extension="tif"/>
  <Default ContentType="application/pdf" Extension="pdf"/>
  <Default ContentType="application/movie" Extension="mov"/>
  <Default ContentType="application/vnd.openxmlformats-officedocument.vmlDrawing" Extension="vml"/>
  <Default ContentType="application/vnd.openxmlformats-officedocument.spreadsheetml.sheet" Extension="xlsx"/>
  <Override ContentType="application/vnd.openxmlformats-package.core-properties+xml" PartName="/docProps/core.xml"/>
  <Override ContentType="application/vnd.openxmlformats-officedocument.extended-properties+xml" PartName="/docProps/app.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presentationml.commentAuthors+xml" PartName="/ppt/commentAuthors.xml"/>
  <Override ContentType="application/vnd.openxmlformats-officedocument.presentationml.tableStyles+xml" PartName="/ppt/tableStyles.xml"/>
  <Override ContentType="application/vnd.openxmlformats-officedocument.presentationml.slideMaster+xml" PartName="/ppt/slideMasters/slideMaster1.xml"/>
  <Override ContentType="application/vnd.openxmlformats-officedocument.theme+xml" PartName="/ppt/theme/theme1.xml"/>
  <Override ContentType="application/vnd.openxmlformats-officedocument.presentationml.notesMaster+xml" PartName="/ppt/notesMasters/notes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image/jpeg" PartName="/ppt/media/image1.jpeg"/>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theme+xml" PartName="/ppt/theme/theme2.xml"/>
  <Override ContentType="image/jpeg" PartName="/ppt/media/image2.jpeg"/>
  <Override ContentType="application/vnd.openxmlformats-officedocument.custom-properties+xml" PartName="/docProps/custom.xml"/>
</Types>
</file>

<file path=_rels/.rels><?xml version="1.0" encoding="UTF-8" standalone="no" ?><Relationships xmlns="http://schemas.openxmlformats.org/package/2006/relationships"><Relationship Id="rId1" Target="docProps/core.xml" Type="http://schemas.openxmlformats.org/package/2006/relationships/metadata/core-properties"/><Relationship Id="rId2" Target="docProps/app.xml" Type="http://schemas.openxmlformats.org/officeDocument/2006/relationships/extended-properties"/><Relationship Id="rId3"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CFCC"/>
          </a:solidFill>
        </a:fill>
      </a:tcStyle>
    </a:wholeTbl>
    <a:band2H>
      <a:tcTxStyle b="def" i="def"/>
      <a:tcStyle>
        <a:tcBdr/>
        <a:fill>
          <a:solidFill>
            <a:srgbClr val="E7E8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6CDD0"/>
          </a:solidFill>
        </a:fill>
      </a:tcStyle>
    </a:wholeTbl>
    <a:band2H>
      <a:tcTxStyle b="def" i="def"/>
      <a:tcStyle>
        <a:tcBdr/>
        <a:fill>
          <a:solidFill>
            <a:srgbClr val="F3E8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E0D3"/>
          </a:solidFill>
        </a:fill>
      </a:tcStyle>
    </a:wholeTbl>
    <a:band2H>
      <a:tcTxStyle b="def" i="def"/>
      <a:tcStyle>
        <a:tcBdr/>
        <a:fill>
          <a:solidFill>
            <a:srgbClr val="F0F0E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9" name="Shape 109"/>
          <p:cNvSpPr/>
          <p:nvPr>
            <p:ph type="sldImg"/>
          </p:nvPr>
        </p:nvSpPr>
        <p:spPr>
          <a:xfrm>
            <a:off x="1143000" y="685800"/>
            <a:ext cx="4572000" cy="3429000"/>
          </a:xfrm>
          <a:prstGeom prst="rect">
            <a:avLst/>
          </a:prstGeom>
        </p:spPr>
        <p:txBody>
          <a:bodyPr/>
          <a:lstStyle/>
          <a:p>
            <a:pPr/>
          </a:p>
        </p:txBody>
      </p:sp>
      <p:sp>
        <p:nvSpPr>
          <p:cNvPr id="110" name="Shape 11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spTree>
      <p:nvGrpSpPr>
        <p:cNvPr id="1" name=""/>
        <p:cNvGrpSpPr/>
        <p:nvPr/>
      </p:nvGrpSpPr>
      <p:grpSpPr>
        <a:xfrm>
          <a:off x="0" y="0"/>
          <a:ext cx="0" cy="0"/>
          <a:chOff x="0" y="0"/>
          <a:chExt cx="0" cy="0"/>
        </a:xfrm>
      </p:grpSpPr>
      <p:pic>
        <p:nvPicPr>
          <p:cNvPr id="14"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15" name="Rectangle 6"/>
          <p:cNvSpPr/>
          <p:nvPr/>
        </p:nvSpPr>
        <p:spPr>
          <a:xfrm>
            <a:off x="119335" y="116631"/>
            <a:ext cx="11953330" cy="5832650"/>
          </a:xfrm>
          <a:prstGeom prst="rect">
            <a:avLst/>
          </a:prstGeom>
          <a:solidFill>
            <a:srgbClr val="BC3B4A"/>
          </a:solidFill>
          <a:ln w="12700">
            <a:miter lim="400000"/>
          </a:ln>
        </p:spPr>
        <p:txBody>
          <a:bodyPr lIns="45719" rIns="45719" anchor="ctr"/>
          <a:lstStyle/>
          <a:p>
            <a:pPr algn="ctr">
              <a:defRPr>
                <a:solidFill>
                  <a:srgbClr val="FFFFFF"/>
                </a:solidFill>
              </a:defRPr>
            </a:pPr>
          </a:p>
        </p:txBody>
      </p:sp>
      <p:sp>
        <p:nvSpPr>
          <p:cNvPr id="16" name="Title Text"/>
          <p:cNvSpPr txBox="1"/>
          <p:nvPr>
            <p:ph type="title"/>
          </p:nvPr>
        </p:nvSpPr>
        <p:spPr>
          <a:xfrm>
            <a:off x="1919535" y="1772816"/>
            <a:ext cx="7416825" cy="1509143"/>
          </a:xfrm>
          <a:prstGeom prst="rect">
            <a:avLst/>
          </a:prstGeom>
        </p:spPr>
        <p:txBody>
          <a:bodyPr anchor="t">
            <a:normAutofit fontScale="100000" lnSpcReduction="0"/>
          </a:bodyPr>
          <a:lstStyle>
            <a:lvl1pPr>
              <a:defRPr b="1" sz="5000">
                <a:solidFill>
                  <a:srgbClr val="FFFFFF"/>
                </a:solidFill>
                <a:latin typeface="Arial"/>
                <a:ea typeface="Arial"/>
                <a:cs typeface="Arial"/>
                <a:sym typeface="Arial"/>
              </a:defRPr>
            </a:lvl1pPr>
          </a:lstStyle>
          <a:p>
            <a:pPr/>
            <a:r>
              <a:t>Title Text</a:t>
            </a:r>
          </a:p>
        </p:txBody>
      </p:sp>
      <p:sp>
        <p:nvSpPr>
          <p:cNvPr id="17" name="Body Level One…"/>
          <p:cNvSpPr txBox="1"/>
          <p:nvPr>
            <p:ph type="body" sz="quarter" idx="1"/>
          </p:nvPr>
        </p:nvSpPr>
        <p:spPr>
          <a:xfrm>
            <a:off x="1919535" y="3356991"/>
            <a:ext cx="7416825" cy="1368153"/>
          </a:xfrm>
          <a:prstGeom prst="rect">
            <a:avLst/>
          </a:prstGeom>
        </p:spPr>
        <p:txBody>
          <a:bodyPr>
            <a:normAutofit fontScale="100000" lnSpcReduction="0"/>
          </a:bodyPr>
          <a:lstStyle>
            <a:lvl1pPr marL="0" indent="0">
              <a:buSzTx/>
              <a:buFontTx/>
              <a:buNone/>
              <a:defRPr sz="2400">
                <a:solidFill>
                  <a:srgbClr val="FFFFFF"/>
                </a:solidFill>
                <a:latin typeface="Arial"/>
                <a:ea typeface="Arial"/>
                <a:cs typeface="Arial"/>
                <a:sym typeface="Arial"/>
              </a:defRPr>
            </a:lvl1pPr>
            <a:lvl2pPr marL="0" indent="457200">
              <a:buSzTx/>
              <a:buFontTx/>
              <a:buNone/>
              <a:defRPr sz="2400">
                <a:solidFill>
                  <a:srgbClr val="FFFFFF"/>
                </a:solidFill>
                <a:latin typeface="Arial"/>
                <a:ea typeface="Arial"/>
                <a:cs typeface="Arial"/>
                <a:sym typeface="Arial"/>
              </a:defRPr>
            </a:lvl2pPr>
            <a:lvl3pPr marL="0" indent="914400">
              <a:buSzTx/>
              <a:buFontTx/>
              <a:buNone/>
              <a:defRPr sz="2400">
                <a:solidFill>
                  <a:srgbClr val="FFFFFF"/>
                </a:solidFill>
                <a:latin typeface="Arial"/>
                <a:ea typeface="Arial"/>
                <a:cs typeface="Arial"/>
                <a:sym typeface="Arial"/>
              </a:defRPr>
            </a:lvl3pPr>
            <a:lvl4pPr marL="0" indent="1371600">
              <a:buSzTx/>
              <a:buFontTx/>
              <a:buNone/>
              <a:defRPr sz="2400">
                <a:solidFill>
                  <a:srgbClr val="FFFFFF"/>
                </a:solidFill>
                <a:latin typeface="Arial"/>
                <a:ea typeface="Arial"/>
                <a:cs typeface="Arial"/>
                <a:sym typeface="Arial"/>
              </a:defRPr>
            </a:lvl4pPr>
            <a:lvl5pPr marL="0" indent="1828800">
              <a:buSzTx/>
              <a:buFontTx/>
              <a:buNone/>
              <a:defRPr sz="2400">
                <a:solidFill>
                  <a:srgbClr val="FFFFFF"/>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18" name="Rectangle 7"/>
          <p:cNvSpPr/>
          <p:nvPr/>
        </p:nvSpPr>
        <p:spPr>
          <a:xfrm>
            <a:off x="1775519" y="1772816"/>
            <a:ext cx="72009" cy="1368152"/>
          </a:xfrm>
          <a:prstGeom prst="rect">
            <a:avLst/>
          </a:prstGeom>
          <a:solidFill>
            <a:srgbClr val="F58220"/>
          </a:solidFill>
          <a:ln w="12700">
            <a:miter lim="400000"/>
          </a:ln>
        </p:spPr>
        <p:txBody>
          <a:bodyPr lIns="45719" rIns="45719" anchor="ctr"/>
          <a:lstStyle/>
          <a:p>
            <a:pPr algn="ctr">
              <a:defRPr>
                <a:solidFill>
                  <a:srgbClr val="FFFFFF"/>
                </a:solidFill>
              </a:defRPr>
            </a:pPr>
          </a:p>
        </p:txBody>
      </p:sp>
      <p:pic>
        <p:nvPicPr>
          <p:cNvPr id="19"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1_Title Slide">
    <p:spTree>
      <p:nvGrpSpPr>
        <p:cNvPr id="1" name=""/>
        <p:cNvGrpSpPr/>
        <p:nvPr/>
      </p:nvGrpSpPr>
      <p:grpSpPr>
        <a:xfrm>
          <a:off x="0" y="0"/>
          <a:ext cx="0" cy="0"/>
          <a:chOff x="0" y="0"/>
          <a:chExt cx="0" cy="0"/>
        </a:xfrm>
      </p:grpSpPr>
      <p:pic>
        <p:nvPicPr>
          <p:cNvPr id="27"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28" name="Rectangle 6"/>
          <p:cNvSpPr/>
          <p:nvPr/>
        </p:nvSpPr>
        <p:spPr>
          <a:xfrm>
            <a:off x="119335" y="116631"/>
            <a:ext cx="11953330" cy="5832650"/>
          </a:xfrm>
          <a:prstGeom prst="rect">
            <a:avLst/>
          </a:prstGeom>
          <a:solidFill>
            <a:srgbClr val="2A7DE1"/>
          </a:solidFill>
          <a:ln w="12700">
            <a:miter lim="400000"/>
          </a:ln>
        </p:spPr>
        <p:txBody>
          <a:bodyPr lIns="45719" rIns="45719" anchor="ctr"/>
          <a:lstStyle/>
          <a:p>
            <a:pPr algn="ctr">
              <a:defRPr>
                <a:solidFill>
                  <a:srgbClr val="FFFFFF"/>
                </a:solidFill>
              </a:defRPr>
            </a:pPr>
          </a:p>
        </p:txBody>
      </p:sp>
      <p:sp>
        <p:nvSpPr>
          <p:cNvPr id="29" name="Title Text"/>
          <p:cNvSpPr txBox="1"/>
          <p:nvPr>
            <p:ph type="title"/>
          </p:nvPr>
        </p:nvSpPr>
        <p:spPr>
          <a:xfrm>
            <a:off x="1919535" y="1772816"/>
            <a:ext cx="7416825" cy="1509143"/>
          </a:xfrm>
          <a:prstGeom prst="rect">
            <a:avLst/>
          </a:prstGeom>
        </p:spPr>
        <p:txBody>
          <a:bodyPr anchor="t">
            <a:normAutofit fontScale="100000" lnSpcReduction="0"/>
          </a:bodyPr>
          <a:lstStyle>
            <a:lvl1pPr>
              <a:defRPr b="1" sz="5000">
                <a:solidFill>
                  <a:srgbClr val="FFFFFF"/>
                </a:solidFill>
                <a:latin typeface="Arial"/>
                <a:ea typeface="Arial"/>
                <a:cs typeface="Arial"/>
                <a:sym typeface="Arial"/>
              </a:defRPr>
            </a:lvl1pPr>
          </a:lstStyle>
          <a:p>
            <a:pPr/>
            <a:r>
              <a:t>Title Text</a:t>
            </a:r>
          </a:p>
        </p:txBody>
      </p:sp>
      <p:sp>
        <p:nvSpPr>
          <p:cNvPr id="30" name="Body Level One…"/>
          <p:cNvSpPr txBox="1"/>
          <p:nvPr>
            <p:ph type="body" sz="quarter" idx="1"/>
          </p:nvPr>
        </p:nvSpPr>
        <p:spPr>
          <a:xfrm>
            <a:off x="1919535" y="3356991"/>
            <a:ext cx="7416825" cy="1368153"/>
          </a:xfrm>
          <a:prstGeom prst="rect">
            <a:avLst/>
          </a:prstGeom>
        </p:spPr>
        <p:txBody>
          <a:bodyPr>
            <a:normAutofit fontScale="100000" lnSpcReduction="0"/>
          </a:bodyPr>
          <a:lstStyle>
            <a:lvl1pPr marL="0" indent="0">
              <a:buSzTx/>
              <a:buFontTx/>
              <a:buNone/>
              <a:defRPr sz="2400">
                <a:solidFill>
                  <a:srgbClr val="FFFFFF"/>
                </a:solidFill>
                <a:latin typeface="Arial"/>
                <a:ea typeface="Arial"/>
                <a:cs typeface="Arial"/>
                <a:sym typeface="Arial"/>
              </a:defRPr>
            </a:lvl1pPr>
            <a:lvl2pPr marL="0" indent="457200">
              <a:buSzTx/>
              <a:buFontTx/>
              <a:buNone/>
              <a:defRPr sz="2400">
                <a:solidFill>
                  <a:srgbClr val="FFFFFF"/>
                </a:solidFill>
                <a:latin typeface="Arial"/>
                <a:ea typeface="Arial"/>
                <a:cs typeface="Arial"/>
                <a:sym typeface="Arial"/>
              </a:defRPr>
            </a:lvl2pPr>
            <a:lvl3pPr marL="0" indent="914400">
              <a:buSzTx/>
              <a:buFontTx/>
              <a:buNone/>
              <a:defRPr sz="2400">
                <a:solidFill>
                  <a:srgbClr val="FFFFFF"/>
                </a:solidFill>
                <a:latin typeface="Arial"/>
                <a:ea typeface="Arial"/>
                <a:cs typeface="Arial"/>
                <a:sym typeface="Arial"/>
              </a:defRPr>
            </a:lvl3pPr>
            <a:lvl4pPr marL="0" indent="1371600">
              <a:buSzTx/>
              <a:buFontTx/>
              <a:buNone/>
              <a:defRPr sz="2400">
                <a:solidFill>
                  <a:srgbClr val="FFFFFF"/>
                </a:solidFill>
                <a:latin typeface="Arial"/>
                <a:ea typeface="Arial"/>
                <a:cs typeface="Arial"/>
                <a:sym typeface="Arial"/>
              </a:defRPr>
            </a:lvl4pPr>
            <a:lvl5pPr marL="0" indent="1828800">
              <a:buSzTx/>
              <a:buFontTx/>
              <a:buNone/>
              <a:defRPr sz="2400">
                <a:solidFill>
                  <a:srgbClr val="FFFFFF"/>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31" name="Rectangle 7"/>
          <p:cNvSpPr/>
          <p:nvPr/>
        </p:nvSpPr>
        <p:spPr>
          <a:xfrm>
            <a:off x="1775519" y="1772816"/>
            <a:ext cx="72009" cy="1368152"/>
          </a:xfrm>
          <a:prstGeom prst="rect">
            <a:avLst/>
          </a:prstGeom>
          <a:solidFill>
            <a:srgbClr val="F58220"/>
          </a:solidFill>
          <a:ln w="12700">
            <a:miter lim="400000"/>
          </a:ln>
        </p:spPr>
        <p:txBody>
          <a:bodyPr lIns="45719" rIns="45719" anchor="ctr"/>
          <a:lstStyle/>
          <a:p>
            <a:pPr algn="ctr">
              <a:defRPr>
                <a:solidFill>
                  <a:srgbClr val="FFFFFF"/>
                </a:solidFill>
              </a:defRPr>
            </a:pPr>
          </a:p>
        </p:txBody>
      </p:sp>
      <p:pic>
        <p:nvPicPr>
          <p:cNvPr id="32"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_Title Slide">
    <p:spTree>
      <p:nvGrpSpPr>
        <p:cNvPr id="1" name=""/>
        <p:cNvGrpSpPr/>
        <p:nvPr/>
      </p:nvGrpSpPr>
      <p:grpSpPr>
        <a:xfrm>
          <a:off x="0" y="0"/>
          <a:ext cx="0" cy="0"/>
          <a:chOff x="0" y="0"/>
          <a:chExt cx="0" cy="0"/>
        </a:xfrm>
      </p:grpSpPr>
      <p:pic>
        <p:nvPicPr>
          <p:cNvPr id="40"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41" name="Rectangle 6"/>
          <p:cNvSpPr/>
          <p:nvPr/>
        </p:nvSpPr>
        <p:spPr>
          <a:xfrm>
            <a:off x="119335" y="116631"/>
            <a:ext cx="11953330" cy="5832650"/>
          </a:xfrm>
          <a:prstGeom prst="rect">
            <a:avLst/>
          </a:prstGeom>
          <a:solidFill>
            <a:srgbClr val="E87200"/>
          </a:solidFill>
          <a:ln w="12700">
            <a:miter lim="400000"/>
          </a:ln>
        </p:spPr>
        <p:txBody>
          <a:bodyPr lIns="45719" rIns="45719" anchor="ctr"/>
          <a:lstStyle/>
          <a:p>
            <a:pPr algn="ctr">
              <a:defRPr>
                <a:solidFill>
                  <a:srgbClr val="FFFFFF"/>
                </a:solidFill>
              </a:defRPr>
            </a:pPr>
          </a:p>
        </p:txBody>
      </p:sp>
      <p:sp>
        <p:nvSpPr>
          <p:cNvPr id="42" name="Title Text"/>
          <p:cNvSpPr txBox="1"/>
          <p:nvPr>
            <p:ph type="title"/>
          </p:nvPr>
        </p:nvSpPr>
        <p:spPr>
          <a:xfrm>
            <a:off x="1919535" y="1772816"/>
            <a:ext cx="7416825" cy="1509143"/>
          </a:xfrm>
          <a:prstGeom prst="rect">
            <a:avLst/>
          </a:prstGeom>
        </p:spPr>
        <p:txBody>
          <a:bodyPr anchor="t">
            <a:normAutofit fontScale="100000" lnSpcReduction="0"/>
          </a:bodyPr>
          <a:lstStyle>
            <a:lvl1pPr>
              <a:defRPr b="1" sz="5000">
                <a:solidFill>
                  <a:srgbClr val="FFFFFF"/>
                </a:solidFill>
                <a:latin typeface="Arial"/>
                <a:ea typeface="Arial"/>
                <a:cs typeface="Arial"/>
                <a:sym typeface="Arial"/>
              </a:defRPr>
            </a:lvl1pPr>
          </a:lstStyle>
          <a:p>
            <a:pPr/>
            <a:r>
              <a:t>Title Text</a:t>
            </a:r>
          </a:p>
        </p:txBody>
      </p:sp>
      <p:sp>
        <p:nvSpPr>
          <p:cNvPr id="43" name="Body Level One…"/>
          <p:cNvSpPr txBox="1"/>
          <p:nvPr>
            <p:ph type="body" sz="quarter" idx="1"/>
          </p:nvPr>
        </p:nvSpPr>
        <p:spPr>
          <a:xfrm>
            <a:off x="1919535" y="3356991"/>
            <a:ext cx="7416825" cy="1368153"/>
          </a:xfrm>
          <a:prstGeom prst="rect">
            <a:avLst/>
          </a:prstGeom>
        </p:spPr>
        <p:txBody>
          <a:bodyPr>
            <a:normAutofit fontScale="100000" lnSpcReduction="0"/>
          </a:bodyPr>
          <a:lstStyle>
            <a:lvl1pPr marL="0" indent="0">
              <a:buSzTx/>
              <a:buFontTx/>
              <a:buNone/>
              <a:defRPr sz="2400">
                <a:solidFill>
                  <a:srgbClr val="FFFFFF"/>
                </a:solidFill>
                <a:latin typeface="Arial"/>
                <a:ea typeface="Arial"/>
                <a:cs typeface="Arial"/>
                <a:sym typeface="Arial"/>
              </a:defRPr>
            </a:lvl1pPr>
            <a:lvl2pPr marL="0" indent="457200">
              <a:buSzTx/>
              <a:buFontTx/>
              <a:buNone/>
              <a:defRPr sz="2400">
                <a:solidFill>
                  <a:srgbClr val="FFFFFF"/>
                </a:solidFill>
                <a:latin typeface="Arial"/>
                <a:ea typeface="Arial"/>
                <a:cs typeface="Arial"/>
                <a:sym typeface="Arial"/>
              </a:defRPr>
            </a:lvl2pPr>
            <a:lvl3pPr marL="0" indent="914400">
              <a:buSzTx/>
              <a:buFontTx/>
              <a:buNone/>
              <a:defRPr sz="2400">
                <a:solidFill>
                  <a:srgbClr val="FFFFFF"/>
                </a:solidFill>
                <a:latin typeface="Arial"/>
                <a:ea typeface="Arial"/>
                <a:cs typeface="Arial"/>
                <a:sym typeface="Arial"/>
              </a:defRPr>
            </a:lvl3pPr>
            <a:lvl4pPr marL="0" indent="1371600">
              <a:buSzTx/>
              <a:buFontTx/>
              <a:buNone/>
              <a:defRPr sz="2400">
                <a:solidFill>
                  <a:srgbClr val="FFFFFF"/>
                </a:solidFill>
                <a:latin typeface="Arial"/>
                <a:ea typeface="Arial"/>
                <a:cs typeface="Arial"/>
                <a:sym typeface="Arial"/>
              </a:defRPr>
            </a:lvl4pPr>
            <a:lvl5pPr marL="0" indent="1828800">
              <a:buSzTx/>
              <a:buFontTx/>
              <a:buNone/>
              <a:defRPr sz="2400">
                <a:solidFill>
                  <a:srgbClr val="FFFFFF"/>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44" name="Rectangle 7"/>
          <p:cNvSpPr/>
          <p:nvPr/>
        </p:nvSpPr>
        <p:spPr>
          <a:xfrm>
            <a:off x="1775519" y="1772816"/>
            <a:ext cx="72009" cy="1368152"/>
          </a:xfrm>
          <a:prstGeom prst="rect">
            <a:avLst/>
          </a:prstGeom>
          <a:solidFill>
            <a:srgbClr val="B93653"/>
          </a:solidFill>
          <a:ln w="12700">
            <a:miter lim="400000"/>
          </a:ln>
        </p:spPr>
        <p:txBody>
          <a:bodyPr lIns="45719" rIns="45719" anchor="ctr"/>
          <a:lstStyle/>
          <a:p>
            <a:pPr algn="ctr">
              <a:defRPr>
                <a:solidFill>
                  <a:srgbClr val="FFFFFF"/>
                </a:solidFill>
              </a:defRPr>
            </a:pPr>
          </a:p>
        </p:txBody>
      </p:sp>
      <p:pic>
        <p:nvPicPr>
          <p:cNvPr id="45"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3_Title Slide">
    <p:spTree>
      <p:nvGrpSpPr>
        <p:cNvPr id="1" name=""/>
        <p:cNvGrpSpPr/>
        <p:nvPr/>
      </p:nvGrpSpPr>
      <p:grpSpPr>
        <a:xfrm>
          <a:off x="0" y="0"/>
          <a:ext cx="0" cy="0"/>
          <a:chOff x="0" y="0"/>
          <a:chExt cx="0" cy="0"/>
        </a:xfrm>
      </p:grpSpPr>
      <p:pic>
        <p:nvPicPr>
          <p:cNvPr id="53"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54" name="Rectangle 9"/>
          <p:cNvSpPr/>
          <p:nvPr/>
        </p:nvSpPr>
        <p:spPr>
          <a:xfrm>
            <a:off x="119335" y="116631"/>
            <a:ext cx="11953330" cy="5832650"/>
          </a:xfrm>
          <a:prstGeom prst="rect">
            <a:avLst/>
          </a:prstGeom>
          <a:solidFill>
            <a:srgbClr val="006E63"/>
          </a:solidFill>
          <a:ln w="12700">
            <a:miter lim="400000"/>
          </a:ln>
        </p:spPr>
        <p:txBody>
          <a:bodyPr lIns="45719" rIns="45719" anchor="ctr"/>
          <a:lstStyle/>
          <a:p>
            <a:pPr algn="ctr">
              <a:defRPr>
                <a:solidFill>
                  <a:srgbClr val="FFFFFF"/>
                </a:solidFill>
              </a:defRPr>
            </a:pPr>
          </a:p>
        </p:txBody>
      </p:sp>
      <p:sp>
        <p:nvSpPr>
          <p:cNvPr id="55" name="Title Text"/>
          <p:cNvSpPr txBox="1"/>
          <p:nvPr>
            <p:ph type="title"/>
          </p:nvPr>
        </p:nvSpPr>
        <p:spPr>
          <a:xfrm>
            <a:off x="1919535" y="1772816"/>
            <a:ext cx="7416825" cy="1509143"/>
          </a:xfrm>
          <a:prstGeom prst="rect">
            <a:avLst/>
          </a:prstGeom>
        </p:spPr>
        <p:txBody>
          <a:bodyPr anchor="t">
            <a:normAutofit fontScale="100000" lnSpcReduction="0"/>
          </a:bodyPr>
          <a:lstStyle>
            <a:lvl1pPr>
              <a:defRPr b="1" sz="5000">
                <a:solidFill>
                  <a:srgbClr val="FFFFFF"/>
                </a:solidFill>
                <a:latin typeface="Arial"/>
                <a:ea typeface="Arial"/>
                <a:cs typeface="Arial"/>
                <a:sym typeface="Arial"/>
              </a:defRPr>
            </a:lvl1pPr>
          </a:lstStyle>
          <a:p>
            <a:pPr/>
            <a:r>
              <a:t>Title Text</a:t>
            </a:r>
          </a:p>
        </p:txBody>
      </p:sp>
      <p:sp>
        <p:nvSpPr>
          <p:cNvPr id="56" name="Body Level One…"/>
          <p:cNvSpPr txBox="1"/>
          <p:nvPr>
            <p:ph type="body" sz="quarter" idx="1"/>
          </p:nvPr>
        </p:nvSpPr>
        <p:spPr>
          <a:xfrm>
            <a:off x="1919535" y="3356991"/>
            <a:ext cx="7416825" cy="1368153"/>
          </a:xfrm>
          <a:prstGeom prst="rect">
            <a:avLst/>
          </a:prstGeom>
        </p:spPr>
        <p:txBody>
          <a:bodyPr>
            <a:normAutofit fontScale="100000" lnSpcReduction="0"/>
          </a:bodyPr>
          <a:lstStyle>
            <a:lvl1pPr marL="0" indent="0">
              <a:buSzTx/>
              <a:buFontTx/>
              <a:buNone/>
              <a:defRPr sz="2400">
                <a:solidFill>
                  <a:srgbClr val="FFFFFF"/>
                </a:solidFill>
                <a:latin typeface="Arial"/>
                <a:ea typeface="Arial"/>
                <a:cs typeface="Arial"/>
                <a:sym typeface="Arial"/>
              </a:defRPr>
            </a:lvl1pPr>
            <a:lvl2pPr marL="0" indent="457200">
              <a:buSzTx/>
              <a:buFontTx/>
              <a:buNone/>
              <a:defRPr sz="2400">
                <a:solidFill>
                  <a:srgbClr val="FFFFFF"/>
                </a:solidFill>
                <a:latin typeface="Arial"/>
                <a:ea typeface="Arial"/>
                <a:cs typeface="Arial"/>
                <a:sym typeface="Arial"/>
              </a:defRPr>
            </a:lvl2pPr>
            <a:lvl3pPr marL="0" indent="914400">
              <a:buSzTx/>
              <a:buFontTx/>
              <a:buNone/>
              <a:defRPr sz="2400">
                <a:solidFill>
                  <a:srgbClr val="FFFFFF"/>
                </a:solidFill>
                <a:latin typeface="Arial"/>
                <a:ea typeface="Arial"/>
                <a:cs typeface="Arial"/>
                <a:sym typeface="Arial"/>
              </a:defRPr>
            </a:lvl3pPr>
            <a:lvl4pPr marL="0" indent="1371600">
              <a:buSzTx/>
              <a:buFontTx/>
              <a:buNone/>
              <a:defRPr sz="2400">
                <a:solidFill>
                  <a:srgbClr val="FFFFFF"/>
                </a:solidFill>
                <a:latin typeface="Arial"/>
                <a:ea typeface="Arial"/>
                <a:cs typeface="Arial"/>
                <a:sym typeface="Arial"/>
              </a:defRPr>
            </a:lvl4pPr>
            <a:lvl5pPr marL="0" indent="1828800">
              <a:buSzTx/>
              <a:buFontTx/>
              <a:buNone/>
              <a:defRPr sz="2400">
                <a:solidFill>
                  <a:srgbClr val="FFFFFF"/>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57" name="Rectangle 7"/>
          <p:cNvSpPr/>
          <p:nvPr/>
        </p:nvSpPr>
        <p:spPr>
          <a:xfrm>
            <a:off x="1775519" y="1772816"/>
            <a:ext cx="72009" cy="1368152"/>
          </a:xfrm>
          <a:prstGeom prst="rect">
            <a:avLst/>
          </a:prstGeom>
          <a:solidFill>
            <a:srgbClr val="F58220"/>
          </a:solidFill>
          <a:ln w="12700">
            <a:miter lim="400000"/>
          </a:ln>
        </p:spPr>
        <p:txBody>
          <a:bodyPr lIns="45719" rIns="45719" anchor="ctr"/>
          <a:lstStyle/>
          <a:p>
            <a:pPr algn="ctr">
              <a:defRPr>
                <a:solidFill>
                  <a:srgbClr val="FFFFFF"/>
                </a:solidFill>
              </a:defRPr>
            </a:pPr>
          </a:p>
        </p:txBody>
      </p:sp>
      <p:pic>
        <p:nvPicPr>
          <p:cNvPr id="58"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_Title Slide">
    <p:spTree>
      <p:nvGrpSpPr>
        <p:cNvPr id="1" name=""/>
        <p:cNvGrpSpPr/>
        <p:nvPr/>
      </p:nvGrpSpPr>
      <p:grpSpPr>
        <a:xfrm>
          <a:off x="0" y="0"/>
          <a:ext cx="0" cy="0"/>
          <a:chOff x="0" y="0"/>
          <a:chExt cx="0" cy="0"/>
        </a:xfrm>
      </p:grpSpPr>
      <p:pic>
        <p:nvPicPr>
          <p:cNvPr id="66"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67" name="Rectangle 9"/>
          <p:cNvSpPr/>
          <p:nvPr/>
        </p:nvSpPr>
        <p:spPr>
          <a:xfrm>
            <a:off x="5879975" y="116631"/>
            <a:ext cx="6192690" cy="5832650"/>
          </a:xfrm>
          <a:prstGeom prst="rect">
            <a:avLst/>
          </a:prstGeom>
          <a:solidFill>
            <a:srgbClr val="F2F2F2"/>
          </a:solidFill>
          <a:ln w="12700">
            <a:miter lim="400000"/>
          </a:ln>
        </p:spPr>
        <p:txBody>
          <a:bodyPr lIns="45719" rIns="45719" anchor="ctr"/>
          <a:lstStyle/>
          <a:p>
            <a:pPr algn="ctr">
              <a:defRPr>
                <a:solidFill>
                  <a:srgbClr val="FFFFFF"/>
                </a:solidFill>
              </a:defRPr>
            </a:pPr>
          </a:p>
        </p:txBody>
      </p:sp>
      <p:sp>
        <p:nvSpPr>
          <p:cNvPr id="68" name="Title Text"/>
          <p:cNvSpPr txBox="1"/>
          <p:nvPr>
            <p:ph type="title"/>
          </p:nvPr>
        </p:nvSpPr>
        <p:spPr>
          <a:xfrm>
            <a:off x="6308264" y="623712"/>
            <a:ext cx="5332353" cy="573041"/>
          </a:xfrm>
          <a:prstGeom prst="rect">
            <a:avLst/>
          </a:prstGeom>
        </p:spPr>
        <p:txBody>
          <a:bodyPr anchor="t">
            <a:normAutofit fontScale="100000" lnSpcReduction="0"/>
          </a:bodyPr>
          <a:lstStyle>
            <a:lvl1pPr>
              <a:defRPr b="1" sz="3000">
                <a:solidFill>
                  <a:srgbClr val="404040"/>
                </a:solidFill>
                <a:latin typeface="Arial"/>
                <a:ea typeface="Arial"/>
                <a:cs typeface="Arial"/>
                <a:sym typeface="Arial"/>
              </a:defRPr>
            </a:lvl1pPr>
          </a:lstStyle>
          <a:p>
            <a:pPr/>
            <a:r>
              <a:t>Title Text</a:t>
            </a:r>
          </a:p>
        </p:txBody>
      </p:sp>
      <p:sp>
        <p:nvSpPr>
          <p:cNvPr id="69" name="Body Level One…"/>
          <p:cNvSpPr txBox="1"/>
          <p:nvPr>
            <p:ph type="body" sz="half" idx="1"/>
          </p:nvPr>
        </p:nvSpPr>
        <p:spPr>
          <a:xfrm>
            <a:off x="6310209" y="1268759"/>
            <a:ext cx="5330407" cy="4176466"/>
          </a:xfrm>
          <a:prstGeom prst="rect">
            <a:avLst/>
          </a:prstGeom>
        </p:spPr>
        <p:txBody>
          <a:bodyPr>
            <a:normAutofit fontScale="100000" lnSpcReduction="0"/>
          </a:bodyPr>
          <a:lstStyle>
            <a:lvl1pPr marL="0" indent="0">
              <a:buSzTx/>
              <a:buFontTx/>
              <a:buNone/>
              <a:defRPr sz="1800">
                <a:solidFill>
                  <a:srgbClr val="404040"/>
                </a:solidFill>
                <a:latin typeface="Arial"/>
                <a:ea typeface="Arial"/>
                <a:cs typeface="Arial"/>
                <a:sym typeface="Arial"/>
              </a:defRPr>
            </a:lvl1pPr>
            <a:lvl2pPr marL="0" indent="457200">
              <a:buSzTx/>
              <a:buFontTx/>
              <a:buNone/>
              <a:defRPr sz="1800">
                <a:solidFill>
                  <a:srgbClr val="404040"/>
                </a:solidFill>
                <a:latin typeface="Arial"/>
                <a:ea typeface="Arial"/>
                <a:cs typeface="Arial"/>
                <a:sym typeface="Arial"/>
              </a:defRPr>
            </a:lvl2pPr>
            <a:lvl3pPr marL="0" indent="914400">
              <a:buSzTx/>
              <a:buFontTx/>
              <a:buNone/>
              <a:defRPr sz="1800">
                <a:solidFill>
                  <a:srgbClr val="404040"/>
                </a:solidFill>
                <a:latin typeface="Arial"/>
                <a:ea typeface="Arial"/>
                <a:cs typeface="Arial"/>
                <a:sym typeface="Arial"/>
              </a:defRPr>
            </a:lvl3pPr>
            <a:lvl4pPr marL="0" indent="1371600">
              <a:buSzTx/>
              <a:buFontTx/>
              <a:buNone/>
              <a:defRPr sz="1800">
                <a:solidFill>
                  <a:srgbClr val="404040"/>
                </a:solidFill>
                <a:latin typeface="Arial"/>
                <a:ea typeface="Arial"/>
                <a:cs typeface="Arial"/>
                <a:sym typeface="Arial"/>
              </a:defRPr>
            </a:lvl4pPr>
            <a:lvl5pPr marL="0" indent="1828800">
              <a:buSzTx/>
              <a:buFontTx/>
              <a:buNone/>
              <a:defRPr sz="1800">
                <a:solidFill>
                  <a:srgbClr val="404040"/>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pic>
        <p:nvPicPr>
          <p:cNvPr id="70"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5_Title Slide">
    <p:spTree>
      <p:nvGrpSpPr>
        <p:cNvPr id="1" name=""/>
        <p:cNvGrpSpPr/>
        <p:nvPr/>
      </p:nvGrpSpPr>
      <p:grpSpPr>
        <a:xfrm>
          <a:off x="0" y="0"/>
          <a:ext cx="0" cy="0"/>
          <a:chOff x="0" y="0"/>
          <a:chExt cx="0" cy="0"/>
        </a:xfrm>
      </p:grpSpPr>
      <p:sp>
        <p:nvSpPr>
          <p:cNvPr id="78" name="Title Text"/>
          <p:cNvSpPr txBox="1"/>
          <p:nvPr>
            <p:ph type="title"/>
          </p:nvPr>
        </p:nvSpPr>
        <p:spPr>
          <a:xfrm>
            <a:off x="2855640" y="2456892"/>
            <a:ext cx="6480720" cy="1152129"/>
          </a:xfrm>
          <a:prstGeom prst="rect">
            <a:avLst/>
          </a:prstGeom>
        </p:spPr>
        <p:txBody>
          <a:bodyPr anchor="t">
            <a:normAutofit fontScale="100000" lnSpcReduction="0"/>
          </a:bodyPr>
          <a:lstStyle>
            <a:lvl1pPr algn="ctr">
              <a:defRPr b="1" sz="4000">
                <a:solidFill>
                  <a:schemeClr val="accent3"/>
                </a:solidFill>
                <a:latin typeface="Arial"/>
                <a:ea typeface="Arial"/>
                <a:cs typeface="Arial"/>
                <a:sym typeface="Arial"/>
              </a:defRPr>
            </a:lvl1pPr>
          </a:lstStyle>
          <a:p>
            <a:pPr/>
            <a:r>
              <a:t>Title Text</a:t>
            </a:r>
          </a:p>
        </p:txBody>
      </p:sp>
      <p:sp>
        <p:nvSpPr>
          <p:cNvPr id="7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6_Title Slide">
    <p:spTree>
      <p:nvGrpSpPr>
        <p:cNvPr id="1" name=""/>
        <p:cNvGrpSpPr/>
        <p:nvPr/>
      </p:nvGrpSpPr>
      <p:grpSpPr>
        <a:xfrm>
          <a:off x="0" y="0"/>
          <a:ext cx="0" cy="0"/>
          <a:chOff x="0" y="0"/>
          <a:chExt cx="0" cy="0"/>
        </a:xfrm>
      </p:grpSpPr>
      <p:sp>
        <p:nvSpPr>
          <p:cNvPr id="86" name="Title Text"/>
          <p:cNvSpPr txBox="1"/>
          <p:nvPr>
            <p:ph type="title"/>
          </p:nvPr>
        </p:nvSpPr>
        <p:spPr>
          <a:xfrm>
            <a:off x="623391" y="2276872"/>
            <a:ext cx="5332354" cy="573040"/>
          </a:xfrm>
          <a:prstGeom prst="rect">
            <a:avLst/>
          </a:prstGeom>
        </p:spPr>
        <p:txBody>
          <a:bodyPr anchor="t">
            <a:normAutofit fontScale="100000" lnSpcReduction="0"/>
          </a:bodyPr>
          <a:lstStyle>
            <a:lvl1pPr>
              <a:defRPr b="1" sz="3000">
                <a:solidFill>
                  <a:srgbClr val="404040"/>
                </a:solidFill>
                <a:latin typeface="Arial"/>
                <a:ea typeface="Arial"/>
                <a:cs typeface="Arial"/>
                <a:sym typeface="Arial"/>
              </a:defRPr>
            </a:lvl1pPr>
          </a:lstStyle>
          <a:p>
            <a:pPr/>
            <a:r>
              <a:t>Title Text</a:t>
            </a:r>
          </a:p>
        </p:txBody>
      </p:sp>
      <p:sp>
        <p:nvSpPr>
          <p:cNvPr id="87" name="Body Level One…"/>
          <p:cNvSpPr txBox="1"/>
          <p:nvPr>
            <p:ph type="body" sz="quarter" idx="1"/>
          </p:nvPr>
        </p:nvSpPr>
        <p:spPr>
          <a:xfrm>
            <a:off x="625337" y="2927967"/>
            <a:ext cx="5330407" cy="939130"/>
          </a:xfrm>
          <a:prstGeom prst="rect">
            <a:avLst/>
          </a:prstGeom>
        </p:spPr>
        <p:txBody>
          <a:bodyPr>
            <a:normAutofit fontScale="100000" lnSpcReduction="0"/>
          </a:bodyPr>
          <a:lstStyle>
            <a:lvl1pPr marL="0" indent="0">
              <a:buSzTx/>
              <a:buFontTx/>
              <a:buNone/>
              <a:defRPr sz="1800">
                <a:solidFill>
                  <a:srgbClr val="404040"/>
                </a:solidFill>
                <a:latin typeface="Arial"/>
                <a:ea typeface="Arial"/>
                <a:cs typeface="Arial"/>
                <a:sym typeface="Arial"/>
              </a:defRPr>
            </a:lvl1pPr>
            <a:lvl2pPr marL="0" indent="457200">
              <a:buSzTx/>
              <a:buFontTx/>
              <a:buNone/>
              <a:defRPr sz="1800">
                <a:solidFill>
                  <a:srgbClr val="404040"/>
                </a:solidFill>
                <a:latin typeface="Arial"/>
                <a:ea typeface="Arial"/>
                <a:cs typeface="Arial"/>
                <a:sym typeface="Arial"/>
              </a:defRPr>
            </a:lvl2pPr>
            <a:lvl3pPr marL="0" indent="914400">
              <a:buSzTx/>
              <a:buFontTx/>
              <a:buNone/>
              <a:defRPr sz="1800">
                <a:solidFill>
                  <a:srgbClr val="404040"/>
                </a:solidFill>
                <a:latin typeface="Arial"/>
                <a:ea typeface="Arial"/>
                <a:cs typeface="Arial"/>
                <a:sym typeface="Arial"/>
              </a:defRPr>
            </a:lvl3pPr>
            <a:lvl4pPr marL="0" indent="1371600">
              <a:buSzTx/>
              <a:buFontTx/>
              <a:buNone/>
              <a:defRPr sz="1800">
                <a:solidFill>
                  <a:srgbClr val="404040"/>
                </a:solidFill>
                <a:latin typeface="Arial"/>
                <a:ea typeface="Arial"/>
                <a:cs typeface="Arial"/>
                <a:sym typeface="Arial"/>
              </a:defRPr>
            </a:lvl4pPr>
            <a:lvl5pPr marL="0" indent="1828800">
              <a:buSzTx/>
              <a:buFontTx/>
              <a:buNone/>
              <a:defRPr sz="1800">
                <a:solidFill>
                  <a:srgbClr val="404040"/>
                </a:solidFill>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8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7_Title Slide">
    <p:spTree>
      <p:nvGrpSpPr>
        <p:cNvPr id="1" name=""/>
        <p:cNvGrpSpPr/>
        <p:nvPr/>
      </p:nvGrpSpPr>
      <p:grpSpPr>
        <a:xfrm>
          <a:off x="0" y="0"/>
          <a:ext cx="0" cy="0"/>
          <a:chOff x="0" y="0"/>
          <a:chExt cx="0" cy="0"/>
        </a:xfrm>
      </p:grpSpPr>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8_Title Slide">
    <p:spTree>
      <p:nvGrpSpPr>
        <p:cNvPr id="1" name=""/>
        <p:cNvGrpSpPr/>
        <p:nvPr/>
      </p:nvGrpSpPr>
      <p:grpSpPr>
        <a:xfrm>
          <a:off x="0" y="0"/>
          <a:ext cx="0" cy="0"/>
          <a:chOff x="0" y="0"/>
          <a:chExt cx="0" cy="0"/>
        </a:xfrm>
      </p:grpSpPr>
      <p:pic>
        <p:nvPicPr>
          <p:cNvPr id="102"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Picture 11" descr="Picture 11"/>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3" name="Rectangle 9"/>
          <p:cNvSpPr/>
          <p:nvPr/>
        </p:nvSpPr>
        <p:spPr>
          <a:xfrm>
            <a:off x="119335" y="116631"/>
            <a:ext cx="11953330" cy="5832650"/>
          </a:xfrm>
          <a:prstGeom prst="rect">
            <a:avLst/>
          </a:prstGeom>
          <a:solidFill>
            <a:srgbClr val="F2F2F2"/>
          </a:solidFill>
          <a:ln w="12700">
            <a:miter lim="400000"/>
          </a:ln>
        </p:spPr>
        <p:txBody>
          <a:bodyPr lIns="45719" rIns="45719" anchor="ctr"/>
          <a:lstStyle/>
          <a:p>
            <a:pPr algn="ctr">
              <a:defRPr>
                <a:solidFill>
                  <a:srgbClr val="FFFFFF"/>
                </a:solidFill>
              </a:defRPr>
            </a:pPr>
          </a:p>
        </p:txBody>
      </p:sp>
      <p:pic>
        <p:nvPicPr>
          <p:cNvPr id="4" name="Picture 8" descr="Picture 8"/>
          <p:cNvPicPr>
            <a:picLocks noChangeAspect="1"/>
          </p:cNvPicPr>
          <p:nvPr/>
        </p:nvPicPr>
        <p:blipFill>
          <a:blip r:embed="rId2">
            <a:extLst/>
          </a:blip>
          <a:stretch>
            <a:fillRect/>
          </a:stretch>
        </p:blipFill>
        <p:spPr>
          <a:xfrm>
            <a:off x="9696399" y="6165303"/>
            <a:ext cx="2018185" cy="451504"/>
          </a:xfrm>
          <a:prstGeom prst="rect">
            <a:avLst/>
          </a:prstGeom>
          <a:ln w="12700">
            <a:miter lim="400000"/>
          </a:ln>
        </p:spPr>
      </p:pic>
      <p:sp>
        <p:nvSpPr>
          <p:cNvPr id="5" name="Title Text"/>
          <p:cNvSpPr txBox="1"/>
          <p:nvPr>
            <p:ph type="title"/>
          </p:nvPr>
        </p:nvSpPr>
        <p:spPr>
          <a:xfrm>
            <a:off x="609600" y="92074"/>
            <a:ext cx="10972800" cy="1508127"/>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6" name="Body Level One…"/>
          <p:cNvSpPr txBox="1"/>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5892800" y="6172200"/>
            <a:ext cx="2844800" cy="368301"/>
          </a:xfrm>
          <a:prstGeom prst="rect">
            <a:avLst/>
          </a:prstGeom>
          <a:ln w="12700">
            <a:miter lim="400000"/>
          </a:ln>
        </p:spPr>
        <p:txBody>
          <a:bodyPr wrap="none" lIns="45719" rIns="45719"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no" ?><Relationships xmlns="http://schemas.openxmlformats.org/package/2006/relationships"><Relationship Id="rId1" Target="../slideLayouts/slideLayout8.xml" Type="http://schemas.openxmlformats.org/officeDocument/2006/relationships/slideLayout"/><Relationship Id="rId2" Target="../media/image7.jpeg" Type="http://schemas.openxmlformats.org/officeDocument/2006/relationships/image"/></Relationships>
</file>

<file path=ppt/slides/_rels/slide12.xml.rels><?xml version="1.0" encoding="UTF-8" standalone="no" ?><Relationships xmlns="http://schemas.openxmlformats.org/package/2006/relationships"><Relationship Id="rId1" Target="../slideLayouts/slideLayout9.xml" Type="http://schemas.openxmlformats.org/officeDocument/2006/relationships/slideLayout"/><Relationship Id="rId2" Target="../media/image8.jpeg" Type="http://schemas.openxmlformats.org/officeDocument/2006/relationships/image"/></Relationships>
</file>

<file path=ppt/slides/_rels/slide13.xml.rels><?xml version="1.0" encoding="UTF-8" standalone="no" ?><Relationships xmlns="http://schemas.openxmlformats.org/package/2006/relationships"><Relationship Id="rId1" Target="../slideLayouts/slideLayout9.xml" Type="http://schemas.openxmlformats.org/officeDocument/2006/relationships/slideLayout"/><Relationship Id="rId2" Target="../media/image3.jpeg" Type="http://schemas.openxmlformats.org/officeDocument/2006/relationships/image"/></Relationships>
</file>

<file path=ppt/slides/_rels/slide14.xml.rels><?xml version="1.0" encoding="UTF-8" standalone="no" ?><Relationships xmlns="http://schemas.openxmlformats.org/package/2006/relationships"><Relationship Id="rId1" Target="../slideLayouts/slideLayout9.xml" Type="http://schemas.openxmlformats.org/officeDocument/2006/relationships/slideLayout"/><Relationship Id="rId2" Target="../media/image4.jpeg" Type="http://schemas.openxmlformats.org/officeDocument/2006/relationships/image"/></Relationships>
</file>

<file path=ppt/slides/_rels/slide15.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no" ?><Relationships xmlns="http://schemas.openxmlformats.org/package/2006/relationships"><Relationship Id="rId1" Target="../slideLayouts/slideLayout9.xml" Type="http://schemas.openxmlformats.org/officeDocument/2006/relationships/slideLayout"/><Relationship Id="rId2" Target="../media/image5.jpeg" Type="http://schemas.openxmlformats.org/officeDocument/2006/relationships/image"/></Relationships>
</file>

<file path=ppt/slides/_rels/slide17.xml.rels><?xml version="1.0" encoding="UTF-8" standalone="no" ?><Relationships xmlns="http://schemas.openxmlformats.org/package/2006/relationships"><Relationship Id="rId1" Target="../slideLayouts/slideLayout9.xml" Type="http://schemas.openxmlformats.org/officeDocument/2006/relationships/slideLayout"/><Relationship Id="rId2" Target="../media/image6.jpeg" Type="http://schemas.openxmlformats.org/officeDocument/2006/relationships/image"/><Relationship Id="rId3" Target="../media/image3.jpeg" Type="http://schemas.openxmlformats.org/officeDocument/2006/relationships/image"/></Relationships>
</file>

<file path=ppt/slides/_rels/slide18.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2" name="Title 1"/>
          <p:cNvSpPr txBox="1"/>
          <p:nvPr>
            <p:ph type="title"/>
          </p:nvPr>
        </p:nvSpPr>
        <p:spPr>
          <a:xfrm>
            <a:off x="1919535" y="1772815"/>
            <a:ext cx="7416825" cy="1509145"/>
          </a:xfrm>
          <a:prstGeom prst="rect">
            <a:avLst/>
          </a:prstGeom>
        </p:spPr>
        <p:txBody>
          <a:bodyPr/>
          <a:lstStyle>
            <a:lvl1pPr defTabSz="905255">
              <a:defRPr sz="4950">
                <a:latin typeface="Roboto"/>
                <a:ea typeface="Roboto"/>
                <a:cs typeface="Roboto"/>
                <a:sym typeface="Roboto"/>
              </a:defRPr>
            </a:lvl1pPr>
          </a:lstStyle>
          <a:p>
            <a:pPr/>
            <a:r>
              <a:t>Yarra River Corridor Planning Controls</a:t>
            </a:r>
          </a:p>
        </p:txBody>
      </p:sp>
      <p:sp>
        <p:nvSpPr>
          <p:cNvPr id="113" name="Subtitle 2"/>
          <p:cNvSpPr txBox="1"/>
          <p:nvPr>
            <p:ph type="body" sz="quarter" idx="1"/>
          </p:nvPr>
        </p:nvSpPr>
        <p:spPr>
          <a:xfrm>
            <a:off x="1919535" y="3356992"/>
            <a:ext cx="7416825" cy="1368152"/>
          </a:xfrm>
          <a:prstGeom prst="rect">
            <a:avLst/>
          </a:prstGeom>
        </p:spPr>
        <p:txBody>
          <a:bodyPr/>
          <a:lstStyle/>
          <a:p>
            <a:pPr>
              <a:defRPr>
                <a:latin typeface="Roboto"/>
                <a:ea typeface="Roboto"/>
                <a:cs typeface="Roboto"/>
                <a:sym typeface="Roboto"/>
              </a:defRPr>
            </a:pPr>
            <a:r>
              <a:t>Erin McCarthy – Coordinator Statutory Planning</a:t>
            </a:r>
          </a:p>
          <a:p>
            <a:pPr>
              <a:defRPr>
                <a:latin typeface="Roboto"/>
                <a:ea typeface="Roboto"/>
                <a:cs typeface="Roboto"/>
                <a:sym typeface="Roboto"/>
              </a:defRPr>
            </a:pPr>
            <a:r>
              <a:t>Nick Brennan – Senior Strategic Planner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767406" y="1006774"/>
            <a:ext cx="9939051" cy="520946"/>
          </a:xfrm>
          <a:prstGeom prst="rect">
            <a:avLst/>
          </a:prstGeom>
        </p:spPr>
        <p:txBody>
          <a:bodyPr/>
          <a:lstStyle>
            <a:lvl1pPr defTabSz="859536">
              <a:defRPr sz="2820">
                <a:latin typeface="Roboto"/>
                <a:ea typeface="Roboto"/>
                <a:cs typeface="Roboto"/>
                <a:sym typeface="Roboto"/>
              </a:defRPr>
            </a:lvl1pPr>
          </a:lstStyle>
          <a:p>
            <a:pPr/>
            <a:r>
              <a:t>A Statutory Planning Perspective</a:t>
            </a:r>
          </a:p>
        </p:txBody>
      </p:sp>
      <p:sp>
        <p:nvSpPr>
          <p:cNvPr id="141" name="Subtitle 2"/>
          <p:cNvSpPr txBox="1"/>
          <p:nvPr>
            <p:ph type="body" sz="quarter" idx="1"/>
          </p:nvPr>
        </p:nvSpPr>
        <p:spPr>
          <a:xfrm>
            <a:off x="911424" y="2251418"/>
            <a:ext cx="6552728" cy="2516733"/>
          </a:xfrm>
          <a:prstGeom prst="rect">
            <a:avLst/>
          </a:prstGeom>
        </p:spPr>
        <p:txBody>
          <a:bodyPr/>
          <a:lstStyle/>
          <a:p>
            <a:pPr>
              <a:defRPr>
                <a:latin typeface="Roboto"/>
                <a:ea typeface="Roboto"/>
                <a:cs typeface="Roboto"/>
                <a:sym typeface="Roboto"/>
              </a:defRPr>
            </a:pPr>
            <a:r>
              <a:t>In Statutory Planning, since the introduction of the interim controls,  we have not processed many planning permit applications of note in the areas affected by the overlays. </a:t>
            </a:r>
          </a:p>
          <a:p>
            <a:pPr>
              <a:defRPr>
                <a:latin typeface="Roboto"/>
                <a:ea typeface="Roboto"/>
                <a:cs typeface="Roboto"/>
                <a:sym typeface="Roboto"/>
              </a:defRPr>
            </a:pPr>
          </a:p>
          <a:p>
            <a:pPr>
              <a:defRPr>
                <a:latin typeface="Roboto"/>
                <a:ea typeface="Roboto"/>
                <a:cs typeface="Roboto"/>
                <a:sym typeface="Roboto"/>
              </a:defRPr>
            </a:pPr>
            <a:r>
              <a:t>The one application that comes to mind is 12 Coppin Grove in Hawthorn, which as we are aware was the instigator of the new planning controls. This site provides a good case study to examine the assessment of the new controls.</a:t>
            </a:r>
          </a:p>
        </p:txBody>
      </p:sp>
      <p:sp>
        <p:nvSpPr>
          <p:cNvPr id="142" name="Rectangle 4"/>
          <p:cNvSpPr/>
          <p:nvPr/>
        </p:nvSpPr>
        <p:spPr>
          <a:xfrm>
            <a:off x="577115" y="935152"/>
            <a:ext cx="95146" cy="589157"/>
          </a:xfrm>
          <a:prstGeom prst="rect">
            <a:avLst/>
          </a:prstGeom>
          <a:solidFill>
            <a:schemeClr val="accent2"/>
          </a:solidFill>
          <a:ln w="12700">
            <a:solidFill>
              <a:srgbClr val="FFFFFF"/>
            </a:solidFill>
            <a:miter/>
          </a:ln>
        </p:spPr>
        <p:txBody>
          <a:bodyPr lIns="45719" rIns="45719" anchor="ctr"/>
          <a:lstStyle/>
          <a:p>
            <a:pPr algn="ctr">
              <a:defRPr>
                <a:solidFill>
                  <a:srgbClr val="B93653"/>
                </a:solidFill>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Rectangle 5"/>
          <p:cNvSpPr txBox="1"/>
          <p:nvPr/>
        </p:nvSpPr>
        <p:spPr>
          <a:xfrm>
            <a:off x="1127448" y="836711"/>
            <a:ext cx="5734569" cy="4216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2200">
                <a:latin typeface="Roboto"/>
                <a:ea typeface="Roboto"/>
                <a:cs typeface="Roboto"/>
                <a:sym typeface="Roboto"/>
              </a:defRPr>
            </a:lvl1pPr>
          </a:lstStyle>
          <a:p>
            <a:pPr/>
            <a:r>
              <a:t>12 Coppin Grove, Hawthorn: A Case Study</a:t>
            </a:r>
          </a:p>
        </p:txBody>
      </p:sp>
      <p:sp>
        <p:nvSpPr>
          <p:cNvPr id="145" name="Rectangle 7"/>
          <p:cNvSpPr/>
          <p:nvPr/>
        </p:nvSpPr>
        <p:spPr>
          <a:xfrm>
            <a:off x="911424" y="822434"/>
            <a:ext cx="95146" cy="589157"/>
          </a:xfrm>
          <a:prstGeom prst="rect">
            <a:avLst/>
          </a:prstGeom>
          <a:solidFill>
            <a:srgbClr val="006E63"/>
          </a:solidFill>
          <a:ln w="12700">
            <a:solidFill>
              <a:srgbClr val="FFFFFF"/>
            </a:solidFill>
            <a:miter/>
          </a:ln>
        </p:spPr>
        <p:txBody>
          <a:bodyPr lIns="45719" rIns="45719" anchor="ctr"/>
          <a:lstStyle/>
          <a:p>
            <a:pPr algn="ctr">
              <a:defRPr>
                <a:solidFill>
                  <a:srgbClr val="B93653"/>
                </a:solidFill>
              </a:defRPr>
            </a:pPr>
          </a:p>
        </p:txBody>
      </p:sp>
      <p:pic>
        <p:nvPicPr>
          <p:cNvPr id="146" name="Picture 4" descr="Picture 4"/>
          <p:cNvPicPr>
            <a:picLocks noChangeAspect="1"/>
          </p:cNvPicPr>
          <p:nvPr/>
        </p:nvPicPr>
        <p:blipFill>
          <a:blip r:embed="rId2">
            <a:extLst/>
          </a:blip>
          <a:stretch>
            <a:fillRect/>
          </a:stretch>
        </p:blipFill>
        <p:spPr>
          <a:xfrm>
            <a:off x="494551" y="1602218"/>
            <a:ext cx="6984777" cy="4067440"/>
          </a:xfrm>
          <a:prstGeom prst="rect">
            <a:avLst/>
          </a:prstGeom>
          <a:ln w="12700">
            <a:miter lim="400000"/>
          </a:ln>
        </p:spPr>
      </p:pic>
      <p:sp>
        <p:nvSpPr>
          <p:cNvPr id="147" name="Right Arrow 8"/>
          <p:cNvSpPr/>
          <p:nvPr/>
        </p:nvSpPr>
        <p:spPr>
          <a:xfrm>
            <a:off x="1559495" y="3393621"/>
            <a:ext cx="978410" cy="484633"/>
          </a:xfrm>
          <a:prstGeom prst="rightArrow">
            <a:avLst>
              <a:gd name="adj1" fmla="val 50000"/>
              <a:gd name="adj2" fmla="val 50000"/>
            </a:avLst>
          </a:prstGeom>
          <a:solidFill>
            <a:srgbClr val="00B0F0"/>
          </a:solidFill>
          <a:ln w="12700">
            <a:solidFill>
              <a:srgbClr val="203B26"/>
            </a:solidFill>
            <a:miter/>
          </a:ln>
        </p:spPr>
        <p:txBody>
          <a:bodyPr lIns="45719" rIns="45719" anchor="ctr"/>
          <a:lstStyle/>
          <a:p>
            <a:pPr algn="ctr">
              <a:defRPr>
                <a:solidFill>
                  <a:srgbClr val="FFFFFF"/>
                </a:solidFill>
              </a:defRPr>
            </a:pPr>
          </a:p>
        </p:txBody>
      </p:sp>
      <p:sp>
        <p:nvSpPr>
          <p:cNvPr id="148" name="TextBox 9"/>
          <p:cNvSpPr txBox="1"/>
          <p:nvPr/>
        </p:nvSpPr>
        <p:spPr>
          <a:xfrm>
            <a:off x="7479328" y="2060848"/>
            <a:ext cx="4501675" cy="27457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1600"/>
            </a:pPr>
            <a:r>
              <a:t>The site is a large allotment located adjacent to the Yarra River on the western side of Coppin Grove, totalling 3273sqm in area.</a:t>
            </a:r>
          </a:p>
          <a:p>
            <a:pPr>
              <a:defRPr sz="1600"/>
            </a:pPr>
            <a:r>
              <a:t>The land slopes steeply towards the Yarra River and the land is heavily vegetated with a variety of species including indigenous, non-indigenous and weed species.</a:t>
            </a:r>
          </a:p>
          <a:p>
            <a:pPr>
              <a:defRPr sz="1600"/>
            </a:pPr>
            <a:r>
              <a:t>The site contains an existing residence historically described as the 'coach house‘, which was previously excised from the large Victorian-era dwelling known as 'Yarroma'.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TextBox 2"/>
          <p:cNvSpPr txBox="1"/>
          <p:nvPr/>
        </p:nvSpPr>
        <p:spPr>
          <a:xfrm>
            <a:off x="1415479" y="908719"/>
            <a:ext cx="7992890" cy="19583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r>
              <a:t>In 2011 – Proposal for 3 x 4 storey dwellings on a lot, behind the existing ‘coach house’ dwelling on the site</a:t>
            </a:r>
          </a:p>
          <a:p>
            <a:pPr lvl="1" marL="742950" indent="-285750">
              <a:buSzPct val="100000"/>
              <a:buFont typeface="Arial"/>
              <a:buChar char="•"/>
            </a:pPr>
            <a:r>
              <a:t>Opposed by Council and received 48 objections, including Melbourne Water </a:t>
            </a:r>
          </a:p>
          <a:p>
            <a:pPr lvl="1" marL="742950" indent="-285750">
              <a:buSzPct val="100000"/>
              <a:buFont typeface="Arial"/>
              <a:buChar char="•"/>
            </a:pPr>
            <a:r>
              <a:t>Heard by VCAT in October 2012 – part way through the hearing was the introduction of VC96, which introduced the mandatory height controls and therefore rendered the proposal prohibited</a:t>
            </a:r>
          </a:p>
        </p:txBody>
      </p:sp>
      <p:pic>
        <p:nvPicPr>
          <p:cNvPr id="151" name="Picture 2" descr="Picture 2"/>
          <p:cNvPicPr>
            <a:picLocks noChangeAspect="1"/>
          </p:cNvPicPr>
          <p:nvPr/>
        </p:nvPicPr>
        <p:blipFill>
          <a:blip r:embed="rId2">
            <a:extLst/>
          </a:blip>
          <a:stretch>
            <a:fillRect/>
          </a:stretch>
        </p:blipFill>
        <p:spPr>
          <a:xfrm>
            <a:off x="1816835" y="2650983"/>
            <a:ext cx="7879565" cy="3678999"/>
          </a:xfrm>
          <a:prstGeom prst="rect">
            <a:avLst/>
          </a:prstGeom>
          <a:ln w="12700">
            <a:miter lim="400000"/>
          </a:ln>
        </p:spPr>
      </p:pic>
      <p:sp>
        <p:nvSpPr>
          <p:cNvPr id="152" name="TextBox 3"/>
          <p:cNvSpPr txBox="1"/>
          <p:nvPr/>
        </p:nvSpPr>
        <p:spPr>
          <a:xfrm>
            <a:off x="3359696" y="6329981"/>
            <a:ext cx="4680521"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stStyle>
          <a:p>
            <a:pPr/>
            <a:r>
              <a:t>Elevation plan of the proposed 3 dwellings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54" name="Picture 2" descr="Picture 2"/>
          <p:cNvPicPr>
            <a:picLocks noChangeAspect="1"/>
          </p:cNvPicPr>
          <p:nvPr/>
        </p:nvPicPr>
        <p:blipFill>
          <a:blip r:embed="rId2">
            <a:extLst/>
          </a:blip>
          <a:stretch>
            <a:fillRect/>
          </a:stretch>
        </p:blipFill>
        <p:spPr>
          <a:xfrm>
            <a:off x="719137" y="444832"/>
            <a:ext cx="10753726" cy="5693817"/>
          </a:xfrm>
          <a:prstGeom prst="rect">
            <a:avLst/>
          </a:prstGeom>
          <a:ln w="12700">
            <a:miter lim="400000"/>
          </a:ln>
        </p:spPr>
      </p:pic>
      <p:sp>
        <p:nvSpPr>
          <p:cNvPr id="155" name="TextBox 1"/>
          <p:cNvSpPr txBox="1"/>
          <p:nvPr/>
        </p:nvSpPr>
        <p:spPr>
          <a:xfrm>
            <a:off x="3431704" y="6227438"/>
            <a:ext cx="3744417" cy="294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1400"/>
            </a:lvl1pPr>
          </a:lstStyle>
          <a:p>
            <a:pPr/>
            <a:r>
              <a:t>Side elevation plan of the proposed dwellings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TextBox 2"/>
          <p:cNvSpPr txBox="1"/>
          <p:nvPr/>
        </p:nvSpPr>
        <p:spPr>
          <a:xfrm>
            <a:off x="2063551" y="5373215"/>
            <a:ext cx="6840761"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stStyle>
          <a:p>
            <a:pPr/>
            <a:r>
              <a:t>3D render of the proposed 3 dwellings viewed from the riverbank</a:t>
            </a:r>
          </a:p>
        </p:txBody>
      </p:sp>
      <p:pic>
        <p:nvPicPr>
          <p:cNvPr id="158" name="Picture 4" descr="Picture 4"/>
          <p:cNvPicPr>
            <a:picLocks noChangeAspect="1"/>
          </p:cNvPicPr>
          <p:nvPr/>
        </p:nvPicPr>
        <p:blipFill>
          <a:blip r:embed="rId2">
            <a:extLst/>
          </a:blip>
          <a:stretch>
            <a:fillRect/>
          </a:stretch>
        </p:blipFill>
        <p:spPr>
          <a:xfrm>
            <a:off x="2279575" y="908720"/>
            <a:ext cx="7482842" cy="4264660"/>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TextBox 1"/>
          <p:cNvSpPr txBox="1"/>
          <p:nvPr/>
        </p:nvSpPr>
        <p:spPr>
          <a:xfrm>
            <a:off x="1343471" y="1268759"/>
            <a:ext cx="9361042" cy="4091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pPr>
          </a:p>
          <a:p>
            <a:pPr marL="285750" indent="-285750">
              <a:buSzPct val="100000"/>
              <a:buFont typeface="Arial"/>
              <a:buChar char="•"/>
            </a:pPr>
            <a:r>
              <a:t>Due to the gazettal of the amendment, the VCAT hearing was adjourned and the proposal revised to an additional 2 dwellings</a:t>
            </a:r>
          </a:p>
          <a:p>
            <a:pPr marL="285750" indent="-285750">
              <a:buSzPct val="100000"/>
              <a:buFont typeface="Arial"/>
              <a:buChar char="•"/>
            </a:pPr>
            <a:r>
              <a:t>VCAT ultimately determined to refuse the application</a:t>
            </a:r>
          </a:p>
          <a:p>
            <a:pPr marL="285750" indent="-285750">
              <a:buSzPct val="100000"/>
              <a:buFont typeface="Arial"/>
              <a:buChar char="•"/>
            </a:pPr>
            <a:r>
              <a:t>The land was subsequently sold and in 2013 a new application was made to construct 1 dwelling on the lot (behind the existing coach house dwelling)</a:t>
            </a:r>
          </a:p>
          <a:p>
            <a:pPr marL="285750" indent="-285750">
              <a:buSzPct val="100000"/>
              <a:buFont typeface="Arial"/>
              <a:buChar char="•"/>
            </a:pPr>
            <a:r>
              <a:t>This application was ultimately supported by the Council, due to the fact that the dwelling was to be constructed on the existing tennis court on the site and within the mandatory height and setback controls prescribed by the DDO31</a:t>
            </a:r>
          </a:p>
          <a:p>
            <a:pPr marL="285750" indent="-285750">
              <a:buSzPct val="100000"/>
              <a:buFont typeface="Arial"/>
              <a:buChar char="•"/>
            </a:pPr>
            <a:r>
              <a:t>The site then changed hands again and a new application was lodged for 1 additional dwelling on a lot in 2017</a:t>
            </a:r>
          </a:p>
          <a:p>
            <a:pPr marL="285750" indent="-285750">
              <a:buSzPct val="100000"/>
              <a:buFont typeface="Arial"/>
              <a:buChar char="•"/>
            </a:pPr>
            <a:r>
              <a:t>This application received 6 objections during advertising, including from the Yarra Riverkeeper</a:t>
            </a:r>
          </a:p>
          <a:p>
            <a:pPr marL="285750" indent="-285750">
              <a:buSzPct val="100000"/>
              <a:buFont typeface="Arial"/>
              <a:buChar char="•"/>
            </a:pPr>
            <a:r>
              <a:t>Notably, the applicant amended plans following advertising  and all parties except one withdrew their objection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2" name="Picture 2" descr="Picture 2"/>
          <p:cNvPicPr>
            <a:picLocks noChangeAspect="1"/>
          </p:cNvPicPr>
          <p:nvPr/>
        </p:nvPicPr>
        <p:blipFill>
          <a:blip r:embed="rId2">
            <a:extLst/>
          </a:blip>
          <a:stretch>
            <a:fillRect/>
          </a:stretch>
        </p:blipFill>
        <p:spPr>
          <a:xfrm>
            <a:off x="2279575" y="742950"/>
            <a:ext cx="7344817" cy="4702274"/>
          </a:xfrm>
          <a:prstGeom prst="rect">
            <a:avLst/>
          </a:prstGeom>
          <a:ln w="12700">
            <a:miter lim="400000"/>
          </a:ln>
        </p:spPr>
      </p:pic>
      <p:sp>
        <p:nvSpPr>
          <p:cNvPr id="163" name="TextBox 1"/>
          <p:cNvSpPr txBox="1"/>
          <p:nvPr/>
        </p:nvSpPr>
        <p:spPr>
          <a:xfrm>
            <a:off x="3287688" y="5589239"/>
            <a:ext cx="4392489"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lstStyle>
          <a:p>
            <a:pPr/>
            <a:r>
              <a:t>3D render of the current proposal</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65" name="Picture 2" descr="Picture 2"/>
          <p:cNvPicPr>
            <a:picLocks noChangeAspect="1"/>
          </p:cNvPicPr>
          <p:nvPr/>
        </p:nvPicPr>
        <p:blipFill>
          <a:blip r:embed="rId2">
            <a:extLst/>
          </a:blip>
          <a:stretch>
            <a:fillRect/>
          </a:stretch>
        </p:blipFill>
        <p:spPr>
          <a:xfrm>
            <a:off x="191344" y="2852935"/>
            <a:ext cx="7321193" cy="3809405"/>
          </a:xfrm>
          <a:prstGeom prst="rect">
            <a:avLst/>
          </a:prstGeom>
          <a:ln w="12700">
            <a:miter lim="400000"/>
          </a:ln>
        </p:spPr>
      </p:pic>
      <p:pic>
        <p:nvPicPr>
          <p:cNvPr id="166" name="Picture 2" descr="Picture 2"/>
          <p:cNvPicPr>
            <a:picLocks noChangeAspect="1"/>
          </p:cNvPicPr>
          <p:nvPr/>
        </p:nvPicPr>
        <p:blipFill>
          <a:blip r:embed="rId3">
            <a:extLst/>
          </a:blip>
          <a:stretch>
            <a:fillRect/>
          </a:stretch>
        </p:blipFill>
        <p:spPr>
          <a:xfrm>
            <a:off x="4871863" y="27095"/>
            <a:ext cx="7177064" cy="3800067"/>
          </a:xfrm>
          <a:prstGeom prst="rect">
            <a:avLst/>
          </a:prstGeom>
          <a:ln w="12700">
            <a:miter lim="400000"/>
          </a:ln>
        </p:spPr>
      </p:pic>
      <p:sp>
        <p:nvSpPr>
          <p:cNvPr id="167" name="TextBox 1"/>
          <p:cNvSpPr txBox="1"/>
          <p:nvPr/>
        </p:nvSpPr>
        <p:spPr>
          <a:xfrm>
            <a:off x="839416" y="764704"/>
            <a:ext cx="3168352"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Comparison  between original and current  elevation plan</a:t>
            </a:r>
          </a:p>
        </p:txBody>
      </p:sp>
      <p:sp>
        <p:nvSpPr>
          <p:cNvPr id="168" name="Right Arrow 9"/>
          <p:cNvSpPr/>
          <p:nvPr/>
        </p:nvSpPr>
        <p:spPr>
          <a:xfrm>
            <a:off x="3503712" y="2132856"/>
            <a:ext cx="1224137" cy="360041"/>
          </a:xfrm>
          <a:prstGeom prst="rightArrow">
            <a:avLst>
              <a:gd name="adj1" fmla="val 50000"/>
              <a:gd name="adj2" fmla="val 50000"/>
            </a:avLst>
          </a:prstGeom>
          <a:solidFill>
            <a:schemeClr val="accent1"/>
          </a:solidFill>
          <a:ln w="12700">
            <a:solidFill>
              <a:srgbClr val="203B26"/>
            </a:solidFill>
            <a:miter/>
          </a:ln>
        </p:spPr>
        <p:txBody>
          <a:bodyPr lIns="45719" rIns="45719" anchor="ctr"/>
          <a:lstStyle/>
          <a:p>
            <a:pPr algn="ctr">
              <a:defRPr>
                <a:solidFill>
                  <a:srgbClr val="FFFFFF"/>
                </a:solidFill>
              </a:defRPr>
            </a:pPr>
          </a:p>
        </p:txBody>
      </p:sp>
      <p:sp>
        <p:nvSpPr>
          <p:cNvPr id="169" name="Left Arrow 10"/>
          <p:cNvSpPr/>
          <p:nvPr/>
        </p:nvSpPr>
        <p:spPr>
          <a:xfrm>
            <a:off x="7608168" y="5085184"/>
            <a:ext cx="1224137" cy="360041"/>
          </a:xfrm>
          <a:prstGeom prst="leftArrow">
            <a:avLst>
              <a:gd name="adj1" fmla="val 50000"/>
              <a:gd name="adj2" fmla="val 50000"/>
            </a:avLst>
          </a:prstGeom>
          <a:solidFill>
            <a:schemeClr val="accent1"/>
          </a:solidFill>
          <a:ln w="12700">
            <a:solidFill>
              <a:srgbClr val="203B26"/>
            </a:solidFill>
            <a:miter/>
          </a:ln>
        </p:spPr>
        <p:txBody>
          <a:bodyPr lIns="45719" rIns="45719" anchor="ctr"/>
          <a:lstStyle/>
          <a:p>
            <a:pPr algn="ctr">
              <a:defRPr>
                <a:solidFill>
                  <a:srgbClr val="FFFFFF"/>
                </a:solidFill>
              </a:defRPr>
            </a:pPr>
          </a:p>
        </p:txBody>
      </p:sp>
      <p:sp>
        <p:nvSpPr>
          <p:cNvPr id="170" name="TextBox 13"/>
          <p:cNvSpPr txBox="1"/>
          <p:nvPr/>
        </p:nvSpPr>
        <p:spPr>
          <a:xfrm>
            <a:off x="2063551" y="2123563"/>
            <a:ext cx="1584177"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u="sng"/>
            </a:lvl1pPr>
          </a:lstStyle>
          <a:p>
            <a:pPr/>
            <a:r>
              <a:t>Previous plan</a:t>
            </a:r>
          </a:p>
        </p:txBody>
      </p:sp>
      <p:sp>
        <p:nvSpPr>
          <p:cNvPr id="171" name="TextBox 14"/>
          <p:cNvSpPr txBox="1"/>
          <p:nvPr/>
        </p:nvSpPr>
        <p:spPr>
          <a:xfrm>
            <a:off x="8832304" y="5085184"/>
            <a:ext cx="1440161"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u="sng"/>
            </a:lvl1pPr>
          </a:lstStyle>
          <a:p>
            <a:pPr/>
            <a:r>
              <a:t>Current plan</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TextBox 1"/>
          <p:cNvSpPr txBox="1"/>
          <p:nvPr/>
        </p:nvSpPr>
        <p:spPr>
          <a:xfrm>
            <a:off x="767407" y="332655"/>
            <a:ext cx="8352930" cy="2225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Char char="-"/>
            </a:pPr>
            <a:r>
              <a:t>As the comparison shows, the current proposal is well within the 30m setback requirement and the 9m height limit</a:t>
            </a:r>
          </a:p>
          <a:p>
            <a:pPr marL="285750" indent="-285750">
              <a:buSzPct val="100000"/>
              <a:buChar char="-"/>
            </a:pPr>
            <a:r>
              <a:t>No overshadowing of river or any public open space</a:t>
            </a:r>
          </a:p>
          <a:p>
            <a:pPr marL="285750" indent="-285750">
              <a:buSzPct val="100000"/>
              <a:buChar char="-"/>
            </a:pPr>
            <a:r>
              <a:t>Site coverage does not exceed 40% of total site area</a:t>
            </a:r>
          </a:p>
          <a:p>
            <a:pPr marL="285750" indent="-285750">
              <a:buSzPct val="100000"/>
              <a:buChar char="-"/>
            </a:pPr>
            <a:r>
              <a:t>Materials are complementary to landscaped setting</a:t>
            </a:r>
          </a:p>
          <a:p>
            <a:pPr marL="285750" indent="-285750">
              <a:buSzPct val="100000"/>
              <a:buChar char="-"/>
            </a:pPr>
            <a:r>
              <a:t>Retention of mature trees on site, even though not indigenous, which contribute to established landscaped character</a:t>
            </a:r>
          </a:p>
        </p:txBody>
      </p:sp>
      <p:sp>
        <p:nvSpPr>
          <p:cNvPr id="174" name="TextBox 2"/>
          <p:cNvSpPr txBox="1"/>
          <p:nvPr/>
        </p:nvSpPr>
        <p:spPr>
          <a:xfrm>
            <a:off x="2351583" y="2420888"/>
            <a:ext cx="8064898" cy="4358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Char char="-"/>
            </a:pPr>
            <a:r>
              <a:t>This outcome is a direct result of the much more stringent, mandatory and measurable controls that have been introduced, which in time will work towards preventing more inappropriate development along the river’s banks. </a:t>
            </a:r>
          </a:p>
          <a:p>
            <a:pPr marL="285750" indent="-285750">
              <a:buSzPct val="100000"/>
              <a:buChar char="-"/>
            </a:pPr>
            <a:r>
              <a:t>This much more positive outcome is clearly evident when we compare the original proposal for 12 Coppin Grove and the proposal we have before us today</a:t>
            </a:r>
          </a:p>
          <a:p>
            <a:pPr marL="285750" indent="-285750">
              <a:buSzPct val="100000"/>
              <a:buChar char="-"/>
            </a:pPr>
            <a:r>
              <a:t>The current proposal also demonstrates the positive outcomes due to third party involvement, with all but one of the objectors withdrawing their objections. The result is a more sensitive and appropriate infill development that works with, and not against, the existing attributes of the river and its surrounds.</a:t>
            </a:r>
          </a:p>
          <a:p>
            <a:pPr marL="285750" indent="-285750">
              <a:buSzPct val="100000"/>
              <a:buChar char="-"/>
            </a:pPr>
            <a:r>
              <a:t>My hope is that now going forward, the controls are ingrained permanently and will therefore give us planners the tools to demand appropriate and respectful development to the River and the neighbourhood as a whole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Title 1"/>
          <p:cNvSpPr txBox="1"/>
          <p:nvPr>
            <p:ph type="title"/>
          </p:nvPr>
        </p:nvSpPr>
        <p:spPr>
          <a:xfrm>
            <a:off x="625336" y="980728"/>
            <a:ext cx="9287087" cy="573040"/>
          </a:xfrm>
          <a:prstGeom prst="rect">
            <a:avLst/>
          </a:prstGeom>
        </p:spPr>
        <p:txBody>
          <a:bodyPr/>
          <a:lstStyle>
            <a:lvl1pPr>
              <a:defRPr>
                <a:latin typeface="Roboto"/>
                <a:ea typeface="Roboto"/>
                <a:cs typeface="Roboto"/>
                <a:sym typeface="Roboto"/>
              </a:defRPr>
            </a:lvl1pPr>
          </a:lstStyle>
          <a:p>
            <a:pPr/>
            <a:r>
              <a:t>A brief history of Yarra Corridor Planning Controls</a:t>
            </a:r>
          </a:p>
        </p:txBody>
      </p:sp>
      <p:sp>
        <p:nvSpPr>
          <p:cNvPr id="116" name="Subtitle 2"/>
          <p:cNvSpPr txBox="1"/>
          <p:nvPr>
            <p:ph type="body" sz="quarter" idx="1"/>
          </p:nvPr>
        </p:nvSpPr>
        <p:spPr>
          <a:xfrm>
            <a:off x="625336" y="1772816"/>
            <a:ext cx="5330407" cy="939130"/>
          </a:xfrm>
          <a:prstGeom prst="rect">
            <a:avLst/>
          </a:prstGeom>
        </p:spPr>
        <p:txBody>
          <a:bodyPr/>
          <a:lstStyle/>
          <a:p>
            <a:pPr defTabSz="420623">
              <a:spcBef>
                <a:spcPts val="400"/>
              </a:spcBef>
              <a:defRPr sz="828">
                <a:latin typeface="Roboto"/>
                <a:ea typeface="Roboto"/>
                <a:cs typeface="Roboto"/>
                <a:sym typeface="Roboto"/>
              </a:defRPr>
            </a:pPr>
            <a:r>
              <a:t>Pre-2005 – controls largely focused on environmental management, protection of vegetation and flood mitigation </a:t>
            </a:r>
          </a:p>
          <a:p>
            <a:pPr defTabSz="420623">
              <a:spcBef>
                <a:spcPts val="400"/>
              </a:spcBef>
              <a:defRPr sz="828">
                <a:latin typeface="Roboto"/>
                <a:ea typeface="Roboto"/>
                <a:cs typeface="Roboto"/>
                <a:sym typeface="Roboto"/>
              </a:defRPr>
            </a:pPr>
          </a:p>
          <a:p>
            <a:pPr defTabSz="420623">
              <a:spcBef>
                <a:spcPts val="400"/>
              </a:spcBef>
              <a:defRPr sz="828">
                <a:latin typeface="Roboto"/>
                <a:ea typeface="Roboto"/>
                <a:cs typeface="Roboto"/>
                <a:sym typeface="Roboto"/>
              </a:defRPr>
            </a:pPr>
            <a:r>
              <a:t>C75 – Drafted by DSE/DPCD in 2005-7 </a:t>
            </a:r>
          </a:p>
          <a:p>
            <a:pPr defTabSz="420623">
              <a:spcBef>
                <a:spcPts val="400"/>
              </a:spcBef>
              <a:defRPr sz="828">
                <a:latin typeface="Roboto"/>
                <a:ea typeface="Roboto"/>
                <a:cs typeface="Roboto"/>
                <a:sym typeface="Roboto"/>
              </a:defRPr>
            </a:pPr>
            <a:r>
              <a:t>Proposed a revised Environmental Significance Overlay (ESO) for the length of the River </a:t>
            </a:r>
          </a:p>
          <a:p>
            <a:pPr defTabSz="420623">
              <a:spcBef>
                <a:spcPts val="400"/>
              </a:spcBef>
              <a:defRPr sz="828">
                <a:latin typeface="Roboto"/>
                <a:ea typeface="Roboto"/>
                <a:cs typeface="Roboto"/>
                <a:sym typeface="Roboto"/>
              </a:defRPr>
            </a:pPr>
            <a:r>
              <a:t>Never implemented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8"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A brief history of Yarra Corridor Planning Controls</a:t>
            </a:r>
          </a:p>
        </p:txBody>
      </p:sp>
      <p:sp>
        <p:nvSpPr>
          <p:cNvPr id="119" name="Subtitle 2"/>
          <p:cNvSpPr txBox="1"/>
          <p:nvPr>
            <p:ph type="body" sz="quarter" idx="1"/>
          </p:nvPr>
        </p:nvSpPr>
        <p:spPr>
          <a:xfrm>
            <a:off x="625337" y="1772815"/>
            <a:ext cx="4894599" cy="2094283"/>
          </a:xfrm>
          <a:prstGeom prst="rect">
            <a:avLst/>
          </a:prstGeom>
        </p:spPr>
        <p:txBody>
          <a:bodyPr/>
          <a:lstStyle/>
          <a:p>
            <a:pPr defTabSz="886968">
              <a:spcBef>
                <a:spcPts val="900"/>
              </a:spcBef>
              <a:defRPr sz="1746">
                <a:latin typeface="Roboto"/>
                <a:ea typeface="Roboto"/>
                <a:cs typeface="Roboto"/>
                <a:sym typeface="Roboto"/>
              </a:defRPr>
            </a:pPr>
            <a:r>
              <a:t>VC96 – October 2012</a:t>
            </a:r>
          </a:p>
          <a:p>
            <a:pPr defTabSz="886968">
              <a:spcBef>
                <a:spcPts val="900"/>
              </a:spcBef>
              <a:defRPr sz="1746">
                <a:latin typeface="Roboto"/>
                <a:ea typeface="Roboto"/>
                <a:cs typeface="Roboto"/>
                <a:sym typeface="Roboto"/>
              </a:defRPr>
            </a:pPr>
            <a:r>
              <a:t>Introduced ESO1 and DDO31 on an interim basis </a:t>
            </a:r>
          </a:p>
          <a:p>
            <a:pPr defTabSz="886968">
              <a:spcBef>
                <a:spcPts val="900"/>
              </a:spcBef>
              <a:defRPr sz="1746">
                <a:latin typeface="Roboto"/>
                <a:ea typeface="Roboto"/>
                <a:cs typeface="Roboto"/>
                <a:sym typeface="Roboto"/>
              </a:defRPr>
            </a:pPr>
            <a:r>
              <a:t>Approved by Minister Guy in response to planning application in Coppin Grove</a:t>
            </a:r>
          </a:p>
          <a:p>
            <a:pPr defTabSz="886968">
              <a:spcBef>
                <a:spcPts val="900"/>
              </a:spcBef>
              <a:defRPr sz="1746">
                <a:latin typeface="Roboto"/>
                <a:ea typeface="Roboto"/>
                <a:cs typeface="Roboto"/>
                <a:sym typeface="Roboto"/>
              </a:defRPr>
            </a:pPr>
            <a:r>
              <a:t>These controls form the basis of the controls in place today</a:t>
            </a:r>
          </a:p>
        </p:txBody>
      </p:sp>
      <p:pic>
        <p:nvPicPr>
          <p:cNvPr id="120" name="Picture 3" descr="Picture 3"/>
          <p:cNvPicPr>
            <a:picLocks noChangeAspect="1"/>
          </p:cNvPicPr>
          <p:nvPr/>
        </p:nvPicPr>
        <p:blipFill>
          <a:blip r:embed="rId2">
            <a:extLst/>
          </a:blip>
          <a:stretch>
            <a:fillRect/>
          </a:stretch>
        </p:blipFill>
        <p:spPr>
          <a:xfrm>
            <a:off x="5519935" y="1484783"/>
            <a:ext cx="6480721" cy="4320482"/>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A brief history of Yarra Corridor Planning Controls</a:t>
            </a:r>
          </a:p>
        </p:txBody>
      </p:sp>
      <p:sp>
        <p:nvSpPr>
          <p:cNvPr id="123" name="Subtitle 2"/>
          <p:cNvSpPr txBox="1"/>
          <p:nvPr>
            <p:ph type="body" sz="quarter" idx="1"/>
          </p:nvPr>
        </p:nvSpPr>
        <p:spPr>
          <a:xfrm>
            <a:off x="625337" y="1772815"/>
            <a:ext cx="5330407" cy="2094283"/>
          </a:xfrm>
          <a:prstGeom prst="rect">
            <a:avLst/>
          </a:prstGeom>
        </p:spPr>
        <p:txBody>
          <a:bodyPr/>
          <a:lstStyle/>
          <a:p>
            <a:pPr>
              <a:defRPr>
                <a:latin typeface="Roboto"/>
                <a:ea typeface="Roboto"/>
                <a:cs typeface="Roboto"/>
                <a:sym typeface="Roboto"/>
              </a:defRPr>
            </a:pPr>
            <a:r>
              <a:t>C210 – January 2015</a:t>
            </a:r>
          </a:p>
          <a:p>
            <a:pPr>
              <a:defRPr>
                <a:latin typeface="Roboto"/>
                <a:ea typeface="Roboto"/>
                <a:cs typeface="Roboto"/>
                <a:sym typeface="Roboto"/>
              </a:defRPr>
            </a:pPr>
            <a:r>
              <a:t>Amendment created by Council</a:t>
            </a:r>
          </a:p>
          <a:p>
            <a:pPr>
              <a:defRPr>
                <a:latin typeface="Roboto"/>
                <a:ea typeface="Roboto"/>
                <a:cs typeface="Roboto"/>
                <a:sym typeface="Roboto"/>
              </a:defRPr>
            </a:pPr>
            <a:r>
              <a:t>Converted the VC96 controls into permanent controls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A brief history of Yarra Corridor Planning Controls</a:t>
            </a:r>
          </a:p>
        </p:txBody>
      </p:sp>
      <p:sp>
        <p:nvSpPr>
          <p:cNvPr id="126" name="Subtitle 2"/>
          <p:cNvSpPr txBox="1"/>
          <p:nvPr>
            <p:ph type="body" sz="half" idx="1"/>
          </p:nvPr>
        </p:nvSpPr>
        <p:spPr>
          <a:xfrm>
            <a:off x="625337" y="1772815"/>
            <a:ext cx="5330407" cy="3960442"/>
          </a:xfrm>
          <a:prstGeom prst="rect">
            <a:avLst/>
          </a:prstGeom>
        </p:spPr>
        <p:txBody>
          <a:bodyPr/>
          <a:lstStyle/>
          <a:p>
            <a:pPr>
              <a:defRPr>
                <a:latin typeface="Roboto"/>
                <a:ea typeface="Roboto"/>
                <a:cs typeface="Roboto"/>
                <a:sym typeface="Roboto"/>
              </a:defRPr>
            </a:pPr>
            <a:r>
              <a:t>VC121 – </a:t>
            </a:r>
            <a:r>
              <a:rPr>
                <a:latin typeface="Arial"/>
                <a:ea typeface="Arial"/>
                <a:cs typeface="Arial"/>
                <a:sym typeface="Arial"/>
              </a:rPr>
              <a:t>December 2015</a:t>
            </a:r>
          </a:p>
          <a:p>
            <a:pPr/>
            <a:r>
              <a:t>Created in response to the Yarra Ministerial Advisory Committee process</a:t>
            </a:r>
          </a:p>
          <a:p>
            <a:pPr/>
            <a:r>
              <a:t>Introduced revised and strengthened state planning policy regarding the Yarra River by relocating the River Corridor Policy from Clause 11 (settlements) to Clause 12 (Environment)</a:t>
            </a:r>
          </a:p>
          <a:p>
            <a:pPr/>
            <a:r>
              <a:t>Signalled a change of focus from managing development to protecting the environment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A brief history of Yarra Corridor Planning Controls</a:t>
            </a:r>
          </a:p>
        </p:txBody>
      </p:sp>
      <p:sp>
        <p:nvSpPr>
          <p:cNvPr id="129" name="Subtitle 2"/>
          <p:cNvSpPr txBox="1"/>
          <p:nvPr>
            <p:ph type="body" sz="quarter" idx="1"/>
          </p:nvPr>
        </p:nvSpPr>
        <p:spPr>
          <a:xfrm>
            <a:off x="625337" y="1772815"/>
            <a:ext cx="5330407" cy="2094283"/>
          </a:xfrm>
          <a:prstGeom prst="rect">
            <a:avLst/>
          </a:prstGeom>
        </p:spPr>
        <p:txBody>
          <a:bodyPr/>
          <a:lstStyle/>
          <a:p>
            <a:pPr>
              <a:defRPr>
                <a:latin typeface="Roboto"/>
                <a:ea typeface="Roboto"/>
                <a:cs typeface="Roboto"/>
                <a:sym typeface="Roboto"/>
              </a:defRPr>
            </a:pPr>
            <a:r>
              <a:t>GC48 – March 2017</a:t>
            </a:r>
          </a:p>
          <a:p>
            <a:pPr>
              <a:defRPr>
                <a:latin typeface="Roboto"/>
                <a:ea typeface="Roboto"/>
                <a:cs typeface="Roboto"/>
                <a:sym typeface="Roboto"/>
              </a:defRPr>
            </a:pPr>
            <a:r>
              <a:t>Introduced new controls along the whole of the river on an interim basis</a:t>
            </a:r>
          </a:p>
          <a:p>
            <a:pPr>
              <a:defRPr>
                <a:latin typeface="Roboto"/>
                <a:ea typeface="Roboto"/>
                <a:cs typeface="Roboto"/>
                <a:sym typeface="Roboto"/>
              </a:defRPr>
            </a:pPr>
            <a:r>
              <a:t>Revised controls in Boroondara to provide river bank setback requirements</a:t>
            </a:r>
          </a:p>
          <a:p>
            <a:pPr>
              <a:defRPr>
                <a:latin typeface="Roboto"/>
                <a:ea typeface="Roboto"/>
                <a:cs typeface="Roboto"/>
                <a:sym typeface="Roboto"/>
              </a:defRPr>
            </a:pPr>
            <a:r>
              <a:t>Due to expire in January 2021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Purpose of the controls</a:t>
            </a:r>
          </a:p>
        </p:txBody>
      </p:sp>
      <p:sp>
        <p:nvSpPr>
          <p:cNvPr id="132" name="Subtitle 2"/>
          <p:cNvSpPr txBox="1"/>
          <p:nvPr>
            <p:ph type="body" sz="quarter" idx="1"/>
          </p:nvPr>
        </p:nvSpPr>
        <p:spPr>
          <a:xfrm>
            <a:off x="625337" y="1772815"/>
            <a:ext cx="4894599" cy="2094283"/>
          </a:xfrm>
          <a:prstGeom prst="rect">
            <a:avLst/>
          </a:prstGeom>
        </p:spPr>
        <p:txBody>
          <a:bodyPr/>
          <a:lstStyle/>
          <a:p>
            <a:pPr defTabSz="886968">
              <a:spcBef>
                <a:spcPts val="900"/>
              </a:spcBef>
              <a:defRPr sz="1746">
                <a:latin typeface="Roboto"/>
                <a:ea typeface="Roboto"/>
                <a:cs typeface="Roboto"/>
                <a:sym typeface="Roboto"/>
              </a:defRPr>
            </a:pPr>
            <a:r>
              <a:t>DDO31 – provides guidance on building height, riverbank set backs, view lines, light spill, site coverage and permeability</a:t>
            </a:r>
          </a:p>
          <a:p>
            <a:pPr defTabSz="886968">
              <a:spcBef>
                <a:spcPts val="900"/>
              </a:spcBef>
              <a:defRPr sz="1746">
                <a:latin typeface="Roboto"/>
                <a:ea typeface="Roboto"/>
                <a:cs typeface="Roboto"/>
                <a:sym typeface="Roboto"/>
              </a:defRPr>
            </a:pPr>
          </a:p>
          <a:p>
            <a:pPr defTabSz="886968">
              <a:spcBef>
                <a:spcPts val="900"/>
              </a:spcBef>
              <a:defRPr sz="1746">
                <a:latin typeface="Roboto"/>
                <a:ea typeface="Roboto"/>
                <a:cs typeface="Roboto"/>
                <a:sym typeface="Roboto"/>
              </a:defRPr>
            </a:pPr>
            <a:r>
              <a:t>SLO1 – provides guidance on vegetation removal and replanting, soil removal, fencing and overshadowing of the river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Yarra Structure Plan</a:t>
            </a:r>
          </a:p>
        </p:txBody>
      </p:sp>
      <p:sp>
        <p:nvSpPr>
          <p:cNvPr id="135" name="Subtitle 2"/>
          <p:cNvSpPr txBox="1"/>
          <p:nvPr>
            <p:ph type="body" sz="quarter" idx="1"/>
          </p:nvPr>
        </p:nvSpPr>
        <p:spPr>
          <a:xfrm>
            <a:off x="625337" y="1772815"/>
            <a:ext cx="4822591" cy="3024338"/>
          </a:xfrm>
          <a:prstGeom prst="rect">
            <a:avLst/>
          </a:prstGeom>
        </p:spPr>
        <p:txBody>
          <a:bodyPr/>
          <a:lstStyle/>
          <a:p>
            <a:pPr>
              <a:defRPr>
                <a:latin typeface="Roboto"/>
                <a:ea typeface="Roboto"/>
                <a:cs typeface="Roboto"/>
                <a:sym typeface="Roboto"/>
              </a:defRPr>
            </a:pPr>
            <a:r>
              <a:t>Yarra Strategic Plan currently being prepared</a:t>
            </a:r>
          </a:p>
          <a:p>
            <a:pPr>
              <a:defRPr>
                <a:latin typeface="Roboto"/>
                <a:ea typeface="Roboto"/>
                <a:cs typeface="Roboto"/>
                <a:sym typeface="Roboto"/>
              </a:defRPr>
            </a:pPr>
            <a:r>
              <a:t>Led by Melbourne Water with fifteen Councils and State Authorities collaborating</a:t>
            </a:r>
          </a:p>
          <a:p>
            <a:pPr>
              <a:defRPr>
                <a:latin typeface="Roboto"/>
                <a:ea typeface="Roboto"/>
                <a:cs typeface="Roboto"/>
                <a:sym typeface="Roboto"/>
              </a:defRPr>
            </a:pPr>
            <a:r>
              <a:t>Lays out a ten year plan for the river corridor to achieve the 50 year community vision </a:t>
            </a:r>
          </a:p>
          <a:p>
            <a:pPr>
              <a:defRPr>
                <a:latin typeface="Roboto"/>
                <a:ea typeface="Roboto"/>
                <a:cs typeface="Roboto"/>
                <a:sym typeface="Roboto"/>
              </a:defRPr>
            </a:pPr>
            <a:r>
              <a:t>Intending to go to public consultation following endorsement by all involved authorities </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Title 1"/>
          <p:cNvSpPr txBox="1"/>
          <p:nvPr>
            <p:ph type="title"/>
          </p:nvPr>
        </p:nvSpPr>
        <p:spPr>
          <a:xfrm>
            <a:off x="625336" y="980728"/>
            <a:ext cx="10081122" cy="573040"/>
          </a:xfrm>
          <a:prstGeom prst="rect">
            <a:avLst/>
          </a:prstGeom>
        </p:spPr>
        <p:txBody>
          <a:bodyPr/>
          <a:lstStyle>
            <a:lvl1pPr>
              <a:defRPr>
                <a:latin typeface="Roboto"/>
                <a:ea typeface="Roboto"/>
                <a:cs typeface="Roboto"/>
                <a:sym typeface="Roboto"/>
              </a:defRPr>
            </a:lvl1pPr>
          </a:lstStyle>
          <a:p>
            <a:pPr/>
            <a:r>
              <a:t>Review of planning controls</a:t>
            </a:r>
          </a:p>
        </p:txBody>
      </p:sp>
      <p:sp>
        <p:nvSpPr>
          <p:cNvPr id="138" name="Subtitle 2"/>
          <p:cNvSpPr txBox="1"/>
          <p:nvPr>
            <p:ph type="body" sz="quarter" idx="1"/>
          </p:nvPr>
        </p:nvSpPr>
        <p:spPr>
          <a:xfrm>
            <a:off x="625338" y="1772815"/>
            <a:ext cx="4889502" cy="2094283"/>
          </a:xfrm>
          <a:prstGeom prst="rect">
            <a:avLst/>
          </a:prstGeom>
        </p:spPr>
        <p:txBody>
          <a:bodyPr/>
          <a:lstStyle/>
          <a:p>
            <a:pPr defTabSz="886968">
              <a:spcBef>
                <a:spcPts val="900"/>
              </a:spcBef>
              <a:defRPr sz="1746">
                <a:latin typeface="Roboto"/>
                <a:ea typeface="Roboto"/>
                <a:cs typeface="Roboto"/>
                <a:sym typeface="Roboto"/>
              </a:defRPr>
            </a:pPr>
            <a:r>
              <a:t>DELWP intending to carry out a review of the current controls following the completion of the Yarra Strategic Plan</a:t>
            </a:r>
          </a:p>
          <a:p>
            <a:pPr defTabSz="886968">
              <a:spcBef>
                <a:spcPts val="900"/>
              </a:spcBef>
              <a:defRPr sz="1746">
                <a:latin typeface="Roboto"/>
                <a:ea typeface="Roboto"/>
                <a:cs typeface="Roboto"/>
                <a:sym typeface="Roboto"/>
              </a:defRPr>
            </a:pPr>
            <a:r>
              <a:t>Likely to include only minor changes, and to make controls permanent </a:t>
            </a:r>
          </a:p>
          <a:p>
            <a:pPr defTabSz="886968">
              <a:spcBef>
                <a:spcPts val="900"/>
              </a:spcBef>
              <a:defRPr sz="1746">
                <a:latin typeface="Roboto"/>
                <a:ea typeface="Roboto"/>
                <a:cs typeface="Roboto"/>
                <a:sym typeface="Roboto"/>
              </a:defRPr>
            </a:pPr>
            <a:r>
              <a:t>Unknown at this stage if this will be a public process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2C5134"/>
      </a:accent1>
      <a:accent2>
        <a:srgbClr val="DD7500"/>
      </a:accent2>
      <a:accent3>
        <a:srgbClr val="BA4458"/>
      </a:accent3>
      <a:accent4>
        <a:srgbClr val="307FE2"/>
      </a:accent4>
      <a:accent5>
        <a:srgbClr val="006E61"/>
      </a:accent5>
      <a:accent6>
        <a:srgbClr val="A2A569"/>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2C5134"/>
      </a:accent1>
      <a:accent2>
        <a:srgbClr val="DD7500"/>
      </a:accent2>
      <a:accent3>
        <a:srgbClr val="BA4458"/>
      </a:accent3>
      <a:accent4>
        <a:srgbClr val="307FE2"/>
      </a:accent4>
      <a:accent5>
        <a:srgbClr val="006E61"/>
      </a:accent5>
      <a:accent6>
        <a:srgbClr val="A2A569"/>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360523</vt:lpwstr>
  </property>
  <property fmtid="{D5CDD505-2E9C-101B-9397-08002B2CF9AE}" name="NXPowerLiteSettings" pid="3">
    <vt:lpwstr>C7000400038000</vt:lpwstr>
  </property>
  <property fmtid="{D5CDD505-2E9C-101B-9397-08002B2CF9AE}" name="NXPowerLiteVersion" pid="4">
    <vt:lpwstr>S9.0.1</vt:lpwstr>
  </property>
</Properties>
</file>